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14" r:id="rId3"/>
    <p:sldId id="328" r:id="rId4"/>
    <p:sldId id="329" r:id="rId5"/>
    <p:sldId id="331" r:id="rId6"/>
    <p:sldId id="316" r:id="rId7"/>
    <p:sldId id="332" r:id="rId8"/>
    <p:sldId id="333" r:id="rId9"/>
    <p:sldId id="334" r:id="rId10"/>
    <p:sldId id="330" r:id="rId11"/>
    <p:sldId id="321" r:id="rId12"/>
    <p:sldId id="323" r:id="rId13"/>
    <p:sldId id="324" r:id="rId14"/>
    <p:sldId id="325" r:id="rId15"/>
    <p:sldId id="319" r:id="rId16"/>
    <p:sldId id="317" r:id="rId17"/>
    <p:sldId id="315" r:id="rId18"/>
    <p:sldId id="313" r:id="rId19"/>
    <p:sldId id="268" r:id="rId20"/>
    <p:sldId id="270" r:id="rId21"/>
    <p:sldId id="272" r:id="rId22"/>
    <p:sldId id="274" r:id="rId23"/>
    <p:sldId id="320" r:id="rId24"/>
    <p:sldId id="276" r:id="rId25"/>
    <p:sldId id="279" r:id="rId26"/>
    <p:sldId id="280" r:id="rId27"/>
    <p:sldId id="281" r:id="rId28"/>
    <p:sldId id="296" r:id="rId29"/>
    <p:sldId id="327" r:id="rId30"/>
    <p:sldId id="326" r:id="rId31"/>
    <p:sldId id="286" r:id="rId32"/>
    <p:sldId id="287" r:id="rId33"/>
    <p:sldId id="293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3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1"/>
  </p:normalViewPr>
  <p:slideViewPr>
    <p:cSldViewPr snapToGrid="0" snapToObjects="1">
      <p:cViewPr varScale="1">
        <p:scale>
          <a:sx n="134" d="100"/>
          <a:sy n="134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546F1-17F4-A94C-BE44-5CB22CE92F9B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0A0D4-CAFE-3C49-AE31-4DF051E9D8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97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0A0D4-CAFE-3C49-AE31-4DF051E9D86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167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510CD-5C9D-FD4E-9102-6BD19949B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F3CDA4-FA15-6442-A192-2772A377F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69AF5-47D4-764B-9E29-48FC23E1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586A47-8EF3-254D-B5E7-91AC327E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BD469-087F-E44E-AE7B-2280ABCF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7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E2E3-AA42-E94E-AB1B-5C9FD1F7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042D0F-6432-3245-A974-0EAED237E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66A13-07E7-E641-8BFB-9E108420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FEB7C3-F2E0-4F49-8E13-B735A6E0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B2E8EE-24A9-8B4B-8722-B6C31562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84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C79C18-E769-FE48-BEA2-0694BEC46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4746A2-8D1F-0947-BF7F-D387700BA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3617C-59AF-5644-A865-5DC3C2C2D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2B883-8121-4942-80A8-784FF0B2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E059D-DEEF-F240-BA91-ED8EFC07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136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69367-91DD-A548-9897-ED4CB619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39599-2BB3-9B41-B177-8FDB5A69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EE652A-BAB7-404F-A846-D4F78832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B9D224-F636-084C-95DF-BD8195D5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28B11-DB0E-8D4D-9992-BCF7F42DD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266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FB4DD-31EE-5444-94EF-D0B184C8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968D6-B39A-214D-A07E-4800EAFEB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C96DF7-EC4D-D748-86F0-4017BCC6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24D59-37A2-0D41-A924-3EC646180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855DC-507A-7646-82F5-F8727E12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18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6771F-37A2-FA41-9190-3DA745D1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F6A99-8153-714C-BE76-3AE8B219B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DC2B54-A3F6-C948-AB6D-12A1DE875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80586D-5093-9F48-B23B-5B12BD85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49C4D-598A-EB44-AA18-B5BAC44B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28312-83CD-684A-9E99-1CBE660A6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34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98710-779C-A946-A4A8-026E6A6F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EA02B-E3B5-9444-8438-69A2EB0E0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5E444-AA71-C449-83C1-F6549BC3D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4BBC38-DBA7-FE44-9AFE-7849A4B6BD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BCDE5E-E5B2-384D-A045-08716E67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B68992-3CD1-4B4A-A6B8-7387F73F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D3E230-380B-A344-B699-6C12E51C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2B6DB8-D972-7447-8E1F-A86C9C5B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846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D21D5-AF12-2441-B5EC-4EF094D9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57F101-30CB-674E-8E35-86E7907CF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9EA5B5-3B7C-9B42-8610-8EAD483F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676EC-6223-7A42-8190-97469B1E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58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CB11732-01D6-7347-9238-7D666301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52418-2469-5640-82F0-FC80F136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DF6156-35A3-AC41-9A05-45A16EE4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7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7C48F-BF92-464F-9096-8F2DA5A2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EF4A75-6F61-804A-A981-C5001839F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3617DB-462E-3042-99F8-99D3D1CB4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695CFE-2662-7140-83D8-C771F4CC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3E28BA-05EC-2943-88EA-56CC0C06E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9983D9-DB0A-6245-8EFB-91040DD1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9322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C9294-B716-D24D-82F3-158793A0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960ED6-6E36-2745-BC22-A379731CF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AB85BA-4428-5046-8B20-4FFE34253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DA19A9-E3BC-0A4A-90CA-D9300CAF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27A36C-E906-6747-BDDD-59E64D98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A09AD-F8E9-5449-8ED6-3AD79D6A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92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90D82-667D-4B4A-931D-C1EDBD65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D3A29-4781-DF4B-AA15-D211C9800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DA8E8B-09EF-F549-91E5-0A67C3795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DF711-EECA-FE40-B858-8BF705535AB7}" type="datetimeFigureOut">
              <a:rPr kumimoji="1" lang="ko-KR" altLang="en-US" smtClean="0"/>
              <a:t>2020. 12. 13.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DE3F4-B87B-F945-B846-9471C369D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84D1E1-3BF4-2C46-A672-1F70B3468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2B0AD-ADA3-E048-86F1-F5804C7E9A6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322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5576-5193-2642-A8EB-B56908D88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ko-KR" sz="3400" dirty="0"/>
              <a:t>EC2</a:t>
            </a:r>
            <a:r>
              <a:rPr kumimoji="1" lang="ko-KR" altLang="en-US" sz="3400" dirty="0"/>
              <a:t>와 </a:t>
            </a:r>
            <a:r>
              <a:rPr kumimoji="1" lang="en-US" altLang="ko-KR" sz="3400" dirty="0"/>
              <a:t>ECS</a:t>
            </a:r>
            <a:r>
              <a:rPr kumimoji="1" lang="ko-KR" altLang="en-US" sz="3400" dirty="0" err="1"/>
              <a:t>를</a:t>
            </a:r>
            <a:r>
              <a:rPr kumimoji="1" lang="ko-KR" altLang="en-US" sz="3400" dirty="0"/>
              <a:t> 활용한 사업 수주 </a:t>
            </a:r>
            <a:r>
              <a:rPr kumimoji="1" lang="ko-KR" altLang="en-US" sz="3400" dirty="0" err="1"/>
              <a:t>크롤러</a:t>
            </a:r>
            <a:r>
              <a:rPr kumimoji="1" lang="ko-KR" altLang="en-US" sz="3400" dirty="0"/>
              <a:t>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A307FA-992D-FB4E-AEA4-C173B26CD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algn="r"/>
            <a:r>
              <a:rPr kumimoji="1" lang="en-US" altLang="ko-KR" dirty="0"/>
              <a:t>201514768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임유택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1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이해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9115F-12E0-1A44-BC41-CACDCEE9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79" y="1690688"/>
            <a:ext cx="5499100" cy="46990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56" y="1825625"/>
            <a:ext cx="40059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컨테이너를 운용하는데 사용할 </a:t>
            </a:r>
            <a:r>
              <a:rPr kumimoji="1" lang="en-US" altLang="ko-KR" sz="1800" dirty="0"/>
              <a:t>AWS</a:t>
            </a:r>
            <a:r>
              <a:rPr kumimoji="1" lang="ko-KR" altLang="en-US" sz="1800" dirty="0"/>
              <a:t> 기능은 </a:t>
            </a:r>
            <a:r>
              <a:rPr kumimoji="1" lang="en-US" altLang="ko-KR" sz="1800" dirty="0"/>
              <a:t>ECS</a:t>
            </a:r>
            <a:r>
              <a:rPr kumimoji="1" lang="ko-KR" altLang="en-US" sz="1800" dirty="0"/>
              <a:t>이다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각각의 컨테이너들을 오케스트레이션 할 수 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사진과 같이 </a:t>
            </a:r>
            <a:r>
              <a:rPr kumimoji="1" lang="ko-KR" altLang="en-US" sz="1800" dirty="0" err="1"/>
              <a:t>여러개의</a:t>
            </a:r>
            <a:r>
              <a:rPr kumimoji="1" lang="en-US" altLang="ko-KR" sz="1800" dirty="0"/>
              <a:t> Task</a:t>
            </a:r>
            <a:r>
              <a:rPr kumimoji="1" lang="ko-KR" altLang="en-US" sz="1800" dirty="0"/>
              <a:t>들을 </a:t>
            </a:r>
            <a:r>
              <a:rPr kumimoji="1" lang="en-US" altLang="ko-KR" sz="1800" dirty="0"/>
              <a:t>EC2</a:t>
            </a:r>
            <a:r>
              <a:rPr kumimoji="1" lang="ko-KR" altLang="en-US" sz="1800" dirty="0"/>
              <a:t>가로 묶고 </a:t>
            </a:r>
            <a:r>
              <a:rPr kumimoji="1" lang="en-US" altLang="ko-KR" sz="1800" dirty="0"/>
              <a:t>EC2</a:t>
            </a:r>
            <a:r>
              <a:rPr kumimoji="1" lang="ko-KR" altLang="en-US" sz="1800" dirty="0"/>
              <a:t>들을 </a:t>
            </a:r>
            <a:r>
              <a:rPr kumimoji="1" lang="en-US" altLang="ko-KR" sz="1800" dirty="0"/>
              <a:t>ECS</a:t>
            </a:r>
            <a:r>
              <a:rPr kumimoji="1" lang="ko-KR" altLang="en-US" sz="1800" dirty="0"/>
              <a:t>가 관리한다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75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용어</a:t>
            </a:r>
            <a:r>
              <a:rPr kumimoji="1" lang="en-US" altLang="ko-KR" dirty="0"/>
              <a:t>(</a:t>
            </a:r>
            <a:r>
              <a:rPr kumimoji="1" lang="ko-KR" altLang="en-US" dirty="0"/>
              <a:t>컨테이너 인스턴스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클러스터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69" y="3880021"/>
            <a:ext cx="5239263" cy="2395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컨테이너 인스턴스는 </a:t>
            </a:r>
            <a:r>
              <a:rPr kumimoji="1" lang="ko-KR" altLang="en-US" sz="1800" dirty="0" err="1"/>
              <a:t>도커</a:t>
            </a:r>
            <a:r>
              <a:rPr kumimoji="1" lang="ko-KR" altLang="en-US" sz="1800" dirty="0"/>
              <a:t> 구동을 위해 작동하는 </a:t>
            </a:r>
            <a:r>
              <a:rPr kumimoji="1" lang="en-US" altLang="ko-KR" sz="1800" dirty="0"/>
              <a:t>EC2 </a:t>
            </a:r>
            <a:r>
              <a:rPr kumimoji="1" lang="ko-KR" altLang="en-US" sz="1800" dirty="0"/>
              <a:t>인스턴스이다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일반 </a:t>
            </a:r>
            <a:r>
              <a:rPr kumimoji="1" lang="en-US" altLang="ko-KR" sz="1800" dirty="0"/>
              <a:t>EC2</a:t>
            </a:r>
            <a:r>
              <a:rPr kumimoji="1" lang="ko-KR" altLang="en-US" sz="1800" dirty="0"/>
              <a:t>와 마찬가지로 오토스케일링이 가능하고 타입과 사이즈를 선택할 수 있는 일반적인 개념의 </a:t>
            </a:r>
            <a:r>
              <a:rPr kumimoji="1" lang="en-US" altLang="ko-KR" sz="1800" dirty="0"/>
              <a:t>EC2</a:t>
            </a:r>
            <a:r>
              <a:rPr kumimoji="1" lang="ko-KR" altLang="en-US" sz="1800" dirty="0"/>
              <a:t> 컴퓨터이다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79E0C0-18D3-694A-BC5E-43E8F542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075" y="2362200"/>
            <a:ext cx="1371600" cy="901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C236E5-CB64-4D49-8411-C716F894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032" y="2103437"/>
            <a:ext cx="2489200" cy="12319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04DCA9-874E-1E47-876D-69CB5A001592}"/>
              </a:ext>
            </a:extLst>
          </p:cNvPr>
          <p:cNvSpPr txBox="1">
            <a:spLocks/>
          </p:cNvSpPr>
          <p:nvPr/>
        </p:nvSpPr>
        <p:spPr>
          <a:xfrm>
            <a:off x="6095999" y="4238368"/>
            <a:ext cx="5515232" cy="203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컨테이너 인스턴스들의 묶음이다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ko-KR" altLang="en-US" sz="1700" dirty="0" err="1"/>
              <a:t>가용영역과</a:t>
            </a:r>
            <a:r>
              <a:rPr kumimoji="1" lang="ko-KR" altLang="en-US" sz="1700" dirty="0"/>
              <a:t> 지역을 설정할 수 있다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44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용어</a:t>
            </a:r>
            <a:r>
              <a:rPr kumimoji="1" lang="en-US" altLang="ko-KR" dirty="0"/>
              <a:t>(</a:t>
            </a:r>
            <a:r>
              <a:rPr kumimoji="1" lang="ko-KR" altLang="en-US" dirty="0"/>
              <a:t>작업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작업정의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69" y="3880021"/>
            <a:ext cx="5239263" cy="23957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700" dirty="0"/>
              <a:t>작업은 이런 클러스터 위에서 돌아가는 </a:t>
            </a:r>
            <a:r>
              <a:rPr kumimoji="1" lang="ko-KR" altLang="en-US" sz="1700" dirty="0" err="1"/>
              <a:t>도커</a:t>
            </a:r>
            <a:r>
              <a:rPr kumimoji="1" lang="ko-KR" altLang="en-US" sz="1700" dirty="0"/>
              <a:t> 컨테이너들을 말한다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endParaRPr kumimoji="1" lang="en-US" altLang="ko-KR" sz="1700" dirty="0"/>
          </a:p>
          <a:p>
            <a:pPr marL="0" indent="0">
              <a:buNone/>
            </a:pPr>
            <a:r>
              <a:rPr kumimoji="1" lang="ko-KR" altLang="en-US" sz="1700" dirty="0"/>
              <a:t>각 작업은 클러스터에 종속되어 있으며 같은 호스트 상에 놓이게 된다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예를 들어 </a:t>
            </a:r>
            <a:r>
              <a:rPr kumimoji="1" lang="en-US" altLang="ko-KR" sz="1700" dirty="0"/>
              <a:t>PHP</a:t>
            </a:r>
            <a:r>
              <a:rPr kumimoji="1" lang="ko-KR" altLang="en-US" sz="1700" dirty="0"/>
              <a:t>와 </a:t>
            </a:r>
            <a:r>
              <a:rPr kumimoji="1" lang="en-US" altLang="ko-KR" sz="1700" dirty="0" err="1"/>
              <a:t>mysql</a:t>
            </a:r>
            <a:r>
              <a:rPr kumimoji="1" lang="ko-KR" altLang="en-US" sz="1700" dirty="0" err="1"/>
              <a:t>도커</a:t>
            </a:r>
            <a:r>
              <a:rPr kumimoji="1" lang="ko-KR" altLang="en-US" sz="1700" dirty="0"/>
              <a:t> 이미지를 클러스터에서 구동한다면 각각 </a:t>
            </a:r>
            <a:r>
              <a:rPr kumimoji="1" lang="en-US" altLang="ko-KR" sz="1700" dirty="0"/>
              <a:t>PHP</a:t>
            </a:r>
            <a:r>
              <a:rPr kumimoji="1" lang="ko-KR" altLang="en-US" sz="1700" dirty="0"/>
              <a:t> 작업과 </a:t>
            </a:r>
            <a:r>
              <a:rPr kumimoji="1" lang="en-US" altLang="ko-KR" sz="1700" dirty="0" err="1"/>
              <a:t>mysql</a:t>
            </a:r>
            <a:r>
              <a:rPr kumimoji="1" lang="ko-KR" altLang="en-US" sz="1700" dirty="0"/>
              <a:t> 작업이 필요하다 </a:t>
            </a:r>
            <a:endParaRPr kumimoji="1" lang="en-US" altLang="ko-KR" sz="1700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04DCA9-874E-1E47-876D-69CB5A001592}"/>
              </a:ext>
            </a:extLst>
          </p:cNvPr>
          <p:cNvSpPr txBox="1">
            <a:spLocks/>
          </p:cNvSpPr>
          <p:nvPr/>
        </p:nvSpPr>
        <p:spPr>
          <a:xfrm>
            <a:off x="6095999" y="4238368"/>
            <a:ext cx="5515232" cy="2037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 err="1"/>
              <a:t>작업정의는</a:t>
            </a:r>
            <a:r>
              <a:rPr kumimoji="1" lang="ko-KR" altLang="en-US" sz="1700" dirty="0"/>
              <a:t> 이런 </a:t>
            </a:r>
            <a:r>
              <a:rPr kumimoji="1" lang="ko-KR" altLang="en-US" sz="1700" dirty="0" err="1"/>
              <a:t>도커</a:t>
            </a:r>
            <a:r>
              <a:rPr kumimoji="1" lang="ko-KR" altLang="en-US" sz="1700" dirty="0"/>
              <a:t> 컨테이너들을 위한 설정 템플릿이다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일반적으로 사용하는 명령어인 </a:t>
            </a:r>
            <a:r>
              <a:rPr kumimoji="1" lang="en-US" altLang="ko-KR" sz="1700" dirty="0"/>
              <a:t>docker run</a:t>
            </a:r>
            <a:r>
              <a:rPr kumimoji="1" lang="ko-KR" altLang="en-US" sz="1700" dirty="0"/>
              <a:t>에서 사용하는 </a:t>
            </a:r>
            <a:r>
              <a:rPr kumimoji="1" lang="en-US" altLang="ko-KR" sz="1700" dirty="0"/>
              <a:t>volume</a:t>
            </a:r>
            <a:r>
              <a:rPr kumimoji="1" lang="ko-KR" altLang="en-US" sz="1700" dirty="0"/>
              <a:t>정의</a:t>
            </a:r>
            <a:r>
              <a:rPr kumimoji="1" lang="en-US" altLang="ko-KR" sz="1700" dirty="0"/>
              <a:t>,</a:t>
            </a:r>
            <a:r>
              <a:rPr kumimoji="1" lang="ko-KR" altLang="en-US" sz="1700" dirty="0"/>
              <a:t> 환경변수 등은 모두 이 </a:t>
            </a:r>
            <a:r>
              <a:rPr kumimoji="1" lang="ko-KR" altLang="en-US" sz="1700" dirty="0" err="1"/>
              <a:t>작업정의를</a:t>
            </a:r>
            <a:r>
              <a:rPr kumimoji="1" lang="ko-KR" altLang="en-US" sz="1700" dirty="0"/>
              <a:t> 통해 설정한다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36ABD-AB5F-D64F-89BE-C2E16FEE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567" y="1591555"/>
            <a:ext cx="2489200" cy="2387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5722EB-370C-2F42-88FF-D59FE611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37" y="1560663"/>
            <a:ext cx="3505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용어</a:t>
            </a:r>
            <a:r>
              <a:rPr kumimoji="1" lang="en-US" altLang="ko-KR" dirty="0"/>
              <a:t>(</a:t>
            </a:r>
            <a:r>
              <a:rPr kumimoji="1" lang="ko-KR" altLang="en-US" dirty="0"/>
              <a:t>서비스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04DCA9-874E-1E47-876D-69CB5A001592}"/>
              </a:ext>
            </a:extLst>
          </p:cNvPr>
          <p:cNvSpPr txBox="1">
            <a:spLocks/>
          </p:cNvSpPr>
          <p:nvPr/>
        </p:nvSpPr>
        <p:spPr>
          <a:xfrm>
            <a:off x="6096000" y="1966141"/>
            <a:ext cx="5515232" cy="489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ko-KR" altLang="en-US" sz="1700" dirty="0"/>
              <a:t>서비스는 클러스터 내에서 작업을 스케줄링하는 역할을 담당한다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/>
              <a:t>ECS </a:t>
            </a:r>
            <a:r>
              <a:rPr kumimoji="1" lang="ko-KR" altLang="en-US" sz="1700" dirty="0"/>
              <a:t>서비스는 각 인스턴스들에 설치된 </a:t>
            </a:r>
            <a:r>
              <a:rPr kumimoji="1" lang="en-US" altLang="ko-KR" sz="1700" dirty="0" err="1"/>
              <a:t>ecs-clien</a:t>
            </a:r>
            <a:r>
              <a:rPr kumimoji="1" lang="ko-KR" altLang="en-US" sz="1700" dirty="0"/>
              <a:t>에서 수집된 정보를 기반으로 어디에 어떤 작업을 언제 실행할지 결정한다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서비스는 오토스케일링을 통해 숫자를 조절할 수 있고 로드밸런스와 묶을 수 있다</a:t>
            </a:r>
            <a:r>
              <a:rPr kumimoji="1" lang="en-US" altLang="ko-KR" sz="1700" dirty="0"/>
              <a:t>.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CC7334-7309-D144-A5B4-8C6A74F1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30" y="1575636"/>
            <a:ext cx="3810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 도식화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04DCA9-874E-1E47-876D-69CB5A001592}"/>
              </a:ext>
            </a:extLst>
          </p:cNvPr>
          <p:cNvSpPr txBox="1">
            <a:spLocks/>
          </p:cNvSpPr>
          <p:nvPr/>
        </p:nvSpPr>
        <p:spPr>
          <a:xfrm>
            <a:off x="6095999" y="1383957"/>
            <a:ext cx="5515232" cy="489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서비스의 경우 작업정의에서 </a:t>
            </a:r>
            <a:r>
              <a:rPr kumimoji="1" lang="ko-KR" altLang="en-US" sz="1700" dirty="0" err="1"/>
              <a:t>도커에</a:t>
            </a:r>
            <a:r>
              <a:rPr kumimoji="1" lang="ko-KR" altLang="en-US" sz="1700" dirty="0"/>
              <a:t> 대한 설정을 받아와 서비스 단위로 묶는 것을 의미한다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또한 </a:t>
            </a:r>
            <a:r>
              <a:rPr kumimoji="1" lang="ko-KR" altLang="en-US" sz="1700" dirty="0" err="1"/>
              <a:t>작업정의는</a:t>
            </a:r>
            <a:r>
              <a:rPr kumimoji="1" lang="ko-KR" altLang="en-US" sz="1700" dirty="0"/>
              <a:t> </a:t>
            </a:r>
            <a:r>
              <a:rPr kumimoji="1" lang="ko-KR" altLang="en-US" sz="1700" dirty="0" err="1"/>
              <a:t>서비스없이도</a:t>
            </a:r>
            <a:r>
              <a:rPr kumimoji="1" lang="ko-KR" altLang="en-US" sz="1700" dirty="0"/>
              <a:t> 각각의 작업들을 구동할 수 있다</a:t>
            </a:r>
            <a:r>
              <a:rPr kumimoji="1" lang="en-US" altLang="ko-KR" sz="17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DF7BB9-B775-1144-991B-C6C98830B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68" y="1512502"/>
            <a:ext cx="44831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Kubernetes VS ECS</a:t>
            </a:r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9E61241-C5E9-C447-9C4B-23A4805A9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802" y="1491991"/>
            <a:ext cx="5315224" cy="5000884"/>
          </a:xfrm>
        </p:spPr>
      </p:pic>
    </p:spTree>
    <p:extLst>
      <p:ext uri="{BB962C8B-B14F-4D97-AF65-F5344CB8AC3E}">
        <p14:creationId xmlns:p14="http://schemas.microsoft.com/office/powerpoint/2010/main" val="3444628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장점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22" y="1825625"/>
            <a:ext cx="10408577" cy="47498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R" sz="1700" dirty="0"/>
              <a:t>Replication/Isolation : </a:t>
            </a:r>
            <a:r>
              <a:rPr kumimoji="1" lang="ko-KR" altLang="en-US" sz="1700" dirty="0"/>
              <a:t>컨테이너만 복사하면 되기 때문에 </a:t>
            </a:r>
            <a:r>
              <a:rPr kumimoji="1" lang="en-US" altLang="ko-KR" sz="1700" dirty="0"/>
              <a:t>replica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만들기 쉽다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또한 컨테이너가 여러 개 복사 되어도 여타 환경에 독립적이다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R" sz="1700" dirty="0"/>
              <a:t>Testing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:</a:t>
            </a:r>
            <a:r>
              <a:rPr kumimoji="1" lang="ko-KR" altLang="en-US" sz="1700" dirty="0"/>
              <a:t> 위에서 언급했듯이 컨테이너는 독립적인 환경을 가지기 때문에 다른 환경에 영향없이 테스트를 할 수 있다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R" sz="1700" dirty="0"/>
              <a:t>Scalability : </a:t>
            </a:r>
            <a:r>
              <a:rPr kumimoji="1" lang="ko-KR" altLang="en-US" sz="1700" dirty="0"/>
              <a:t>컨테이너 단위로 확장이 쉽다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단순히 인스턴스에서 컨테이너만 추가</a:t>
            </a:r>
            <a:r>
              <a:rPr kumimoji="1" lang="en-US" altLang="ko-KR" sz="1700" dirty="0"/>
              <a:t>/</a:t>
            </a:r>
            <a:r>
              <a:rPr kumimoji="1" lang="ko-KR" altLang="en-US" sz="1700" dirty="0"/>
              <a:t>삭제하면 된다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R" sz="1700" dirty="0"/>
              <a:t>Performance : VM</a:t>
            </a:r>
            <a:r>
              <a:rPr kumimoji="1" lang="ko-KR" altLang="en-US" sz="1700" dirty="0"/>
              <a:t>과 비교했을 때 컨테이너는 가볍고 </a:t>
            </a:r>
            <a:r>
              <a:rPr kumimoji="1" lang="ko-KR" altLang="en-US" sz="1700" dirty="0" err="1"/>
              <a:t>성능적으로</a:t>
            </a:r>
            <a:r>
              <a:rPr kumimoji="1" lang="ko-KR" altLang="en-US" sz="1700" dirty="0"/>
              <a:t> 뛰어나다</a:t>
            </a:r>
            <a:r>
              <a:rPr kumimoji="1" lang="en-US" altLang="ko-KR" sz="1700" dirty="0"/>
              <a:t>.(VM</a:t>
            </a:r>
            <a:r>
              <a:rPr kumimoji="1" lang="ko-KR" altLang="en-US" sz="1700" dirty="0"/>
              <a:t>과 컨테이너는 구성 자체가 다르다</a:t>
            </a:r>
            <a:r>
              <a:rPr kumimoji="1" lang="en-US" altLang="ko-KR" sz="1700" dirty="0"/>
              <a:t>.)</a:t>
            </a:r>
          </a:p>
          <a:p>
            <a:pPr marL="0" indent="0">
              <a:buNone/>
            </a:pPr>
            <a:endParaRPr kumimoji="1" lang="en-US" altLang="ko-KR" sz="1700" dirty="0"/>
          </a:p>
          <a:p>
            <a:pPr marL="0" indent="0">
              <a:buNone/>
            </a:pPr>
            <a:r>
              <a:rPr kumimoji="1" lang="en-US" altLang="ko-KR" sz="1700" dirty="0"/>
              <a:t>Availability : </a:t>
            </a:r>
            <a:r>
              <a:rPr kumimoji="1" lang="ko-KR" altLang="en-US" sz="1700" dirty="0"/>
              <a:t>실행 중인 컨테이너에 문제가 생겼을 때 다른 컨테이너에서 작업을 대신 해 줄 수 있다</a:t>
            </a:r>
            <a:r>
              <a:rPr kumimoji="1" lang="en-US" altLang="ko-KR" sz="1700" dirty="0"/>
              <a:t>.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8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</a:t>
            </a:r>
            <a:r>
              <a:rPr kumimoji="1" lang="ko-KR" altLang="en-US" dirty="0" err="1"/>
              <a:t>아키텍쳐</a:t>
            </a:r>
            <a:endParaRPr kumimoji="1"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DD5587E-466D-4442-9457-DF059BDD62C3}"/>
              </a:ext>
            </a:extLst>
          </p:cNvPr>
          <p:cNvSpPr/>
          <p:nvPr/>
        </p:nvSpPr>
        <p:spPr>
          <a:xfrm>
            <a:off x="838200" y="363497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ECS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1438561-21ED-0C4C-B7A2-3DA8EC334AE6}"/>
              </a:ext>
            </a:extLst>
          </p:cNvPr>
          <p:cNvSpPr/>
          <p:nvPr/>
        </p:nvSpPr>
        <p:spPr>
          <a:xfrm>
            <a:off x="2764970" y="202435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EC2</a:t>
            </a:r>
            <a:endParaRPr kumimoji="1"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E784EB9-5720-884E-9A62-BC7AC8764DC6}"/>
              </a:ext>
            </a:extLst>
          </p:cNvPr>
          <p:cNvSpPr/>
          <p:nvPr/>
        </p:nvSpPr>
        <p:spPr>
          <a:xfrm>
            <a:off x="2764970" y="363497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EC2</a:t>
            </a:r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501E074-88DF-0244-9FDE-EA730B2356CC}"/>
              </a:ext>
            </a:extLst>
          </p:cNvPr>
          <p:cNvSpPr/>
          <p:nvPr/>
        </p:nvSpPr>
        <p:spPr>
          <a:xfrm>
            <a:off x="8512632" y="2619703"/>
            <a:ext cx="2841169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Crawler2</a:t>
            </a:r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92BFBC7-7139-424A-91F6-B0D26EBAE029}"/>
              </a:ext>
            </a:extLst>
          </p:cNvPr>
          <p:cNvSpPr/>
          <p:nvPr/>
        </p:nvSpPr>
        <p:spPr>
          <a:xfrm>
            <a:off x="8495015" y="1459367"/>
            <a:ext cx="284117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Crawler1</a:t>
            </a:r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7506AA2-C958-2147-AABB-DB7E5A963CC8}"/>
              </a:ext>
            </a:extLst>
          </p:cNvPr>
          <p:cNvSpPr/>
          <p:nvPr/>
        </p:nvSpPr>
        <p:spPr>
          <a:xfrm>
            <a:off x="2786742" y="522174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EC2</a:t>
            </a:r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F0AE1C3-F6B0-544E-8DE7-497DE14464C6}"/>
              </a:ext>
            </a:extLst>
          </p:cNvPr>
          <p:cNvSpPr/>
          <p:nvPr/>
        </p:nvSpPr>
        <p:spPr>
          <a:xfrm>
            <a:off x="8512633" y="3756504"/>
            <a:ext cx="2841167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Crawler3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7FC8C4F-8A9E-3A4F-83C7-E46206F7EA69}"/>
              </a:ext>
            </a:extLst>
          </p:cNvPr>
          <p:cNvSpPr/>
          <p:nvPr/>
        </p:nvSpPr>
        <p:spPr>
          <a:xfrm>
            <a:off x="8512634" y="5019585"/>
            <a:ext cx="284116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Crawler4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10B7562-CC73-B84A-B600-CAAF8D48AA4E}"/>
              </a:ext>
            </a:extLst>
          </p:cNvPr>
          <p:cNvSpPr/>
          <p:nvPr/>
        </p:nvSpPr>
        <p:spPr>
          <a:xfrm>
            <a:off x="9863400" y="6125870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2C1596-62F8-884E-A527-6EF6AE6CBF80}"/>
              </a:ext>
            </a:extLst>
          </p:cNvPr>
          <p:cNvSpPr/>
          <p:nvPr/>
        </p:nvSpPr>
        <p:spPr>
          <a:xfrm>
            <a:off x="9864230" y="6327980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8B1DFC-9028-B04C-8C91-EF335E76FAD3}"/>
              </a:ext>
            </a:extLst>
          </p:cNvPr>
          <p:cNvSpPr/>
          <p:nvPr/>
        </p:nvSpPr>
        <p:spPr>
          <a:xfrm>
            <a:off x="9863400" y="6520457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9159978-FF18-C445-8400-245624965521}"/>
              </a:ext>
            </a:extLst>
          </p:cNvPr>
          <p:cNvCxnSpPr>
            <a:cxnSpLocks/>
          </p:cNvCxnSpPr>
          <p:nvPr/>
        </p:nvCxnSpPr>
        <p:spPr>
          <a:xfrm flipV="1">
            <a:off x="1752600" y="2734015"/>
            <a:ext cx="859971" cy="782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98C335-7C87-294B-AB03-03B40355375A}"/>
              </a:ext>
            </a:extLst>
          </p:cNvPr>
          <p:cNvCxnSpPr/>
          <p:nvPr/>
        </p:nvCxnSpPr>
        <p:spPr>
          <a:xfrm>
            <a:off x="1894114" y="4092178"/>
            <a:ext cx="7184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F6B8DEC-C4A4-7343-9653-6C7C194B8F24}"/>
              </a:ext>
            </a:extLst>
          </p:cNvPr>
          <p:cNvCxnSpPr/>
          <p:nvPr/>
        </p:nvCxnSpPr>
        <p:spPr>
          <a:xfrm>
            <a:off x="1752600" y="4549378"/>
            <a:ext cx="859971" cy="83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2808CD-4854-5549-AB2A-580D2EC91E0C}"/>
              </a:ext>
            </a:extLst>
          </p:cNvPr>
          <p:cNvCxnSpPr>
            <a:cxnSpLocks/>
          </p:cNvCxnSpPr>
          <p:nvPr/>
        </p:nvCxnSpPr>
        <p:spPr>
          <a:xfrm flipV="1">
            <a:off x="3831769" y="1932458"/>
            <a:ext cx="4510847" cy="46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319167E-4365-1D4F-8B1F-2DF95F73B750}"/>
              </a:ext>
            </a:extLst>
          </p:cNvPr>
          <p:cNvCxnSpPr>
            <a:cxnSpLocks/>
          </p:cNvCxnSpPr>
          <p:nvPr/>
        </p:nvCxnSpPr>
        <p:spPr>
          <a:xfrm>
            <a:off x="3831769" y="2536627"/>
            <a:ext cx="4510847" cy="59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FE9768E-7252-5F40-A4A2-CFC022595826}"/>
              </a:ext>
            </a:extLst>
          </p:cNvPr>
          <p:cNvCxnSpPr>
            <a:cxnSpLocks/>
          </p:cNvCxnSpPr>
          <p:nvPr/>
        </p:nvCxnSpPr>
        <p:spPr>
          <a:xfrm>
            <a:off x="3940629" y="4092178"/>
            <a:ext cx="4365175" cy="20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12C2639-AFE4-674C-B53D-01B0B9938C37}"/>
              </a:ext>
            </a:extLst>
          </p:cNvPr>
          <p:cNvCxnSpPr>
            <a:cxnSpLocks/>
          </p:cNvCxnSpPr>
          <p:nvPr/>
        </p:nvCxnSpPr>
        <p:spPr>
          <a:xfrm>
            <a:off x="3886199" y="4299857"/>
            <a:ext cx="4419605" cy="1192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CF5565F5-B7CA-314C-9640-CEE2333A5BB1}"/>
              </a:ext>
            </a:extLst>
          </p:cNvPr>
          <p:cNvSpPr/>
          <p:nvPr/>
        </p:nvSpPr>
        <p:spPr>
          <a:xfrm>
            <a:off x="3176628" y="6277338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83BE4DF-E3C7-4E42-83D6-8282A19DFCDB}"/>
              </a:ext>
            </a:extLst>
          </p:cNvPr>
          <p:cNvSpPr/>
          <p:nvPr/>
        </p:nvSpPr>
        <p:spPr>
          <a:xfrm>
            <a:off x="3177990" y="6492875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126A21-C272-644B-A0EA-A350D345AA92}"/>
              </a:ext>
            </a:extLst>
          </p:cNvPr>
          <p:cNvSpPr/>
          <p:nvPr/>
        </p:nvSpPr>
        <p:spPr>
          <a:xfrm>
            <a:off x="3180700" y="6681163"/>
            <a:ext cx="104400" cy="1039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3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D9C82-0F87-4143-9284-F46504B4AA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실패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E8C0D-4892-7B4E-B9BB-61DA856DA006}"/>
              </a:ext>
            </a:extLst>
          </p:cNvPr>
          <p:cNvSpPr txBox="1">
            <a:spLocks/>
          </p:cNvSpPr>
          <p:nvPr/>
        </p:nvSpPr>
        <p:spPr>
          <a:xfrm>
            <a:off x="945223" y="1393139"/>
            <a:ext cx="10408577" cy="47498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/>
              <a:t>ECS</a:t>
            </a:r>
            <a:r>
              <a:rPr kumimoji="1" lang="ko-KR" altLang="en-US" sz="1700" dirty="0"/>
              <a:t>서비스를 이용하기 위해 찾아보면 </a:t>
            </a:r>
            <a:r>
              <a:rPr kumimoji="1" lang="en-US" altLang="ko-KR" sz="1700" dirty="0"/>
              <a:t>docs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포함해 대부분 </a:t>
            </a:r>
            <a:r>
              <a:rPr kumimoji="1" lang="en-US" altLang="ko-KR" sz="1700" dirty="0" err="1"/>
              <a:t>ecs</a:t>
            </a:r>
            <a:r>
              <a:rPr kumimoji="1" lang="en-US" altLang="ko-KR" sz="1700" dirty="0"/>
              <a:t>-cli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이용한다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 err="1"/>
              <a:t>ecs</a:t>
            </a:r>
            <a:r>
              <a:rPr kumimoji="1" lang="en-US" altLang="ko-KR" sz="1700" dirty="0"/>
              <a:t>-cli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이용하다가 오류가 나서 일단 </a:t>
            </a:r>
            <a:r>
              <a:rPr kumimoji="1" lang="en-US" altLang="ko-KR" sz="1700" dirty="0"/>
              <a:t>EC2</a:t>
            </a:r>
            <a:r>
              <a:rPr kumimoji="1" lang="ko-KR" altLang="en-US" sz="1700" dirty="0"/>
              <a:t> 인스턴스부터 만들기로 했다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어차피 </a:t>
            </a:r>
            <a:r>
              <a:rPr kumimoji="1" lang="en-US" altLang="ko-KR" sz="1700" dirty="0"/>
              <a:t>EC2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먼저 생성 후 </a:t>
            </a:r>
            <a:r>
              <a:rPr kumimoji="1" lang="en-US" altLang="ko-KR" sz="1700" dirty="0"/>
              <a:t>ECS</a:t>
            </a:r>
            <a:r>
              <a:rPr kumimoji="1" lang="ko-KR" altLang="en-US" sz="1700" dirty="0"/>
              <a:t>서비스를 적용하는 줄 알았다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/>
              <a:t>EC2</a:t>
            </a:r>
            <a:r>
              <a:rPr kumimoji="1" lang="ko-KR" altLang="en-US" sz="1700" dirty="0"/>
              <a:t> 인스턴스를 </a:t>
            </a:r>
            <a:r>
              <a:rPr kumimoji="1" lang="en-US" altLang="ko-KR" sz="1700" dirty="0"/>
              <a:t>5</a:t>
            </a:r>
            <a:r>
              <a:rPr kumimoji="1" lang="ko-KR" altLang="en-US" sz="1700" dirty="0"/>
              <a:t>개 생성 후 로컬에서 작업 해놓은 </a:t>
            </a:r>
            <a:r>
              <a:rPr kumimoji="1" lang="ko-KR" altLang="en-US" sz="1700" dirty="0" err="1"/>
              <a:t>크롤러</a:t>
            </a:r>
            <a:r>
              <a:rPr kumimoji="1" lang="ko-KR" altLang="en-US" sz="1700" dirty="0"/>
              <a:t> 이미지를 업로드하여 </a:t>
            </a:r>
            <a:r>
              <a:rPr kumimoji="1" lang="ko-KR" altLang="en-US" sz="1700" dirty="0" err="1"/>
              <a:t>세팅해놓았다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그 후 </a:t>
            </a:r>
            <a:r>
              <a:rPr kumimoji="1" lang="en-US" altLang="ko-KR" sz="1700" dirty="0"/>
              <a:t>ECS</a:t>
            </a:r>
            <a:r>
              <a:rPr kumimoji="1" lang="ko-KR" altLang="en-US" sz="1700" dirty="0"/>
              <a:t>서비스를 적용하려고 찾아본 결과 우연히 </a:t>
            </a:r>
            <a:r>
              <a:rPr kumimoji="1" lang="en-US" altLang="ko-KR" sz="1700" dirty="0"/>
              <a:t>cli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이용하지 않고 </a:t>
            </a:r>
            <a:r>
              <a:rPr kumimoji="1" lang="en-US" altLang="ko-KR" sz="1700" dirty="0"/>
              <a:t>ECS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생성한 자료를 찾았다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/>
              <a:t>EC2</a:t>
            </a:r>
            <a:r>
              <a:rPr kumimoji="1" lang="ko-KR" altLang="en-US" sz="1700" dirty="0" err="1"/>
              <a:t>를</a:t>
            </a:r>
            <a:r>
              <a:rPr kumimoji="1" lang="ko-KR" altLang="en-US" sz="1700" dirty="0"/>
              <a:t> 생성 후 </a:t>
            </a:r>
            <a:r>
              <a:rPr kumimoji="1" lang="en-US" altLang="ko-KR" sz="1700" dirty="0"/>
              <a:t>ECS</a:t>
            </a:r>
            <a:r>
              <a:rPr kumimoji="1" lang="ko-KR" altLang="en-US" sz="1700" dirty="0"/>
              <a:t>서비스를 적용하는 것이 아니라 </a:t>
            </a:r>
            <a:r>
              <a:rPr kumimoji="1" lang="en-US" altLang="ko-KR" sz="1700" dirty="0"/>
              <a:t>ECS</a:t>
            </a:r>
            <a:r>
              <a:rPr kumimoji="1" lang="ko-KR" altLang="en-US" sz="1700" dirty="0"/>
              <a:t> 콘솔에서 클러스터를 생성하며 인스턴스를 같이 생성한다고 한다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38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88054-4C7E-C845-B94B-1DFC7EF4B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3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프로젝트 선정 이유 및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263B9-E9C6-BF48-8E73-20AC91D2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회사에서 매일 사업 공고를 </a:t>
            </a:r>
            <a:r>
              <a:rPr kumimoji="1" lang="ko-KR" altLang="en-US" sz="1800" dirty="0" err="1"/>
              <a:t>일일히</a:t>
            </a:r>
            <a:r>
              <a:rPr kumimoji="1" lang="ko-KR" altLang="en-US" sz="1800" dirty="0"/>
              <a:t> 확인해왔다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r>
              <a:rPr kumimoji="1" lang="ko-KR" altLang="en-US" sz="1800" dirty="0"/>
              <a:t>이는 비효율적이기에 자동화 할 수 있는 사업 수주 </a:t>
            </a:r>
            <a:r>
              <a:rPr kumimoji="1" lang="ko-KR" altLang="en-US" sz="1800" dirty="0" err="1"/>
              <a:t>크롤러를</a:t>
            </a:r>
            <a:r>
              <a:rPr kumimoji="1" lang="ko-KR" altLang="en-US" sz="1800" dirty="0"/>
              <a:t> 만들기로 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프로젝트 디자인 시 여러 개의 </a:t>
            </a:r>
            <a:r>
              <a:rPr kumimoji="1" lang="ko-KR" altLang="en-US" sz="1800" dirty="0" err="1"/>
              <a:t>크롤러들을</a:t>
            </a:r>
            <a:r>
              <a:rPr kumimoji="1" lang="ko-KR" altLang="en-US" sz="1800" dirty="0"/>
              <a:t> 소분류로 적절히 분배해 컨테이너를 운영하면 컨테이너가 만약 이상이 생겨도 다른 컨테이너들은 서비스 운영에 문제가 없을 것이라고 판단했다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먼저 사업을 수주하는 </a:t>
            </a:r>
            <a:r>
              <a:rPr kumimoji="1" lang="ko-KR" altLang="en-US" sz="1800" dirty="0" err="1"/>
              <a:t>크롤러를</a:t>
            </a:r>
            <a:r>
              <a:rPr kumimoji="1" lang="ko-KR" altLang="en-US" sz="1800" dirty="0"/>
              <a:t> 제작 후 </a:t>
            </a:r>
            <a:r>
              <a:rPr kumimoji="1" lang="ko-KR" altLang="en-US" sz="1800" dirty="0" err="1"/>
              <a:t>크롤러</a:t>
            </a:r>
            <a:r>
              <a:rPr kumimoji="1" lang="ko-KR" altLang="en-US" sz="1800" dirty="0"/>
              <a:t> 부하 등으로 같은 분류로 나눌 수 있는 기준을 세운다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그 후 </a:t>
            </a:r>
            <a:r>
              <a:rPr kumimoji="1" lang="ko-KR" altLang="en-US" sz="1800" dirty="0" err="1"/>
              <a:t>도커</a:t>
            </a:r>
            <a:r>
              <a:rPr kumimoji="1" lang="ko-KR" altLang="en-US" sz="1800" dirty="0"/>
              <a:t> 컨테이너에 </a:t>
            </a:r>
            <a:r>
              <a:rPr kumimoji="1" lang="ko-KR" altLang="en-US" sz="1800" dirty="0" err="1"/>
              <a:t>크롤러를</a:t>
            </a:r>
            <a:r>
              <a:rPr kumimoji="1" lang="ko-KR" altLang="en-US" sz="1800" dirty="0"/>
              <a:t> 넣는다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 err="1"/>
              <a:t>크롤러는</a:t>
            </a:r>
            <a:r>
              <a:rPr kumimoji="1" lang="ko-KR" altLang="en-US" sz="1800" dirty="0"/>
              <a:t> 각각의 인스턴스 내의 </a:t>
            </a:r>
            <a:r>
              <a:rPr kumimoji="1" lang="ko-KR" altLang="en-US" sz="1800" dirty="0" err="1"/>
              <a:t>도커</a:t>
            </a:r>
            <a:r>
              <a:rPr kumimoji="1" lang="ko-KR" altLang="en-US" sz="1800" dirty="0"/>
              <a:t> 안에서 돌며 </a:t>
            </a:r>
            <a:r>
              <a:rPr kumimoji="1" lang="ko-KR" altLang="en-US" sz="1800" dirty="0" err="1"/>
              <a:t>크롤링</a:t>
            </a:r>
            <a:r>
              <a:rPr kumimoji="1" lang="ko-KR" altLang="en-US" sz="1800" dirty="0"/>
              <a:t> 된 사업을 커뮤니케이션 앱인 </a:t>
            </a:r>
            <a:r>
              <a:rPr kumimoji="1" lang="ko-KR" altLang="en-US" sz="1800" dirty="0" err="1"/>
              <a:t>슬랙으로</a:t>
            </a:r>
            <a:r>
              <a:rPr kumimoji="1" lang="ko-KR" altLang="en-US" sz="1800" dirty="0"/>
              <a:t> 알림을 보낸다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CEB69E-FA2B-BA49-BB1F-EF217339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ECAC89A0-D4DD-544D-97AF-3D57541A7B94}"/>
              </a:ext>
            </a:extLst>
          </p:cNvPr>
          <p:cNvSpPr/>
          <p:nvPr/>
        </p:nvSpPr>
        <p:spPr>
          <a:xfrm>
            <a:off x="348343" y="1730829"/>
            <a:ext cx="1643743" cy="62048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0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0F6EC2-0023-AD44-960B-D617D217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F591FF-0553-A84F-8F53-471E079C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B8B12F-A3F2-3643-A6BD-A7F5F084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D4D1CE93-25F1-E245-B86A-0381859A3B7A}"/>
              </a:ext>
            </a:extLst>
          </p:cNvPr>
          <p:cNvSpPr/>
          <p:nvPr/>
        </p:nvSpPr>
        <p:spPr>
          <a:xfrm>
            <a:off x="250371" y="5312229"/>
            <a:ext cx="4419600" cy="1371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09B456C7-9F82-A04C-9450-7B2F00D29266}"/>
              </a:ext>
            </a:extLst>
          </p:cNvPr>
          <p:cNvSpPr/>
          <p:nvPr/>
        </p:nvSpPr>
        <p:spPr>
          <a:xfrm>
            <a:off x="250371" y="3623472"/>
            <a:ext cx="4419600" cy="13716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88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A8F0D9-ED63-A14B-A029-3E99BE1C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005061F1-25B0-1D44-9A2D-0AC6698F8D31}"/>
              </a:ext>
            </a:extLst>
          </p:cNvPr>
          <p:cNvSpPr/>
          <p:nvPr/>
        </p:nvSpPr>
        <p:spPr>
          <a:xfrm>
            <a:off x="348343" y="5344886"/>
            <a:ext cx="4887686" cy="14042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074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D9C82-0F87-4143-9284-F46504B4AA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E8C0D-4892-7B4E-B9BB-61DA856DA006}"/>
              </a:ext>
            </a:extLst>
          </p:cNvPr>
          <p:cNvSpPr txBox="1">
            <a:spLocks/>
          </p:cNvSpPr>
          <p:nvPr/>
        </p:nvSpPr>
        <p:spPr>
          <a:xfrm>
            <a:off x="945223" y="1054082"/>
            <a:ext cx="10408577" cy="47498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실패 시 이미지를 서버로 업로드 시킬 때 시간이 너무 많이 걸렸다</a:t>
            </a:r>
            <a:r>
              <a:rPr kumimoji="1" lang="en-US" altLang="ko-KR" sz="1700" dirty="0"/>
              <a:t>.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(6</a:t>
            </a:r>
            <a:r>
              <a:rPr kumimoji="1" lang="ko-KR" altLang="en-US" sz="1700" dirty="0"/>
              <a:t>시간 정도</a:t>
            </a:r>
            <a:r>
              <a:rPr kumimoji="1" lang="en-US" altLang="ko-KR" sz="170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700" dirty="0"/>
              <a:t>그래서 시간도 줄이는 겸 </a:t>
            </a:r>
            <a:r>
              <a:rPr kumimoji="1" lang="en-US" altLang="ko-KR" sz="1700" dirty="0"/>
              <a:t>ECS</a:t>
            </a:r>
            <a:r>
              <a:rPr kumimoji="1" lang="ko-KR" altLang="en-US" sz="1700" dirty="0"/>
              <a:t>클러스터를 생성 할 때 </a:t>
            </a:r>
            <a:r>
              <a:rPr kumimoji="1" lang="en-US" altLang="ko-KR" sz="1700" dirty="0"/>
              <a:t>docker hub</a:t>
            </a:r>
            <a:r>
              <a:rPr kumimoji="1" lang="ko-KR" altLang="en-US" sz="1700" dirty="0"/>
              <a:t>에 있는 이미지를 사용하기 때문에 </a:t>
            </a:r>
            <a:r>
              <a:rPr kumimoji="1" lang="en-US" altLang="ko-KR" sz="1700" dirty="0"/>
              <a:t>docker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hub</a:t>
            </a:r>
            <a:r>
              <a:rPr kumimoji="1" lang="ko-KR" altLang="en-US" sz="1700" dirty="0"/>
              <a:t>에 내가 만든 </a:t>
            </a:r>
            <a:r>
              <a:rPr kumimoji="1" lang="ko-KR" altLang="en-US" sz="1700" dirty="0" err="1"/>
              <a:t>크롤러</a:t>
            </a:r>
            <a:r>
              <a:rPr kumimoji="1" lang="ko-KR" altLang="en-US" sz="1700" dirty="0"/>
              <a:t> 이미지를 올렸다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7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700" dirty="0"/>
              <a:t>docker pull</a:t>
            </a:r>
            <a:r>
              <a:rPr kumimoji="1" lang="ko-KR" altLang="en-US" sz="1700" dirty="0"/>
              <a:t>로 이미지를 당겨오면 </a:t>
            </a:r>
            <a:r>
              <a:rPr kumimoji="1" lang="en-US" altLang="ko-KR" sz="1700" dirty="0"/>
              <a:t>10</a:t>
            </a:r>
            <a:r>
              <a:rPr kumimoji="1" lang="ko-KR" altLang="en-US" sz="1700" dirty="0"/>
              <a:t>분도 </a:t>
            </a:r>
            <a:r>
              <a:rPr kumimoji="1" lang="ko-KR" altLang="en-US" sz="1700" dirty="0" err="1"/>
              <a:t>안걸린다</a:t>
            </a:r>
            <a:r>
              <a:rPr kumimoji="1" lang="en-US" altLang="ko-KR" sz="17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92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6DBC7-2248-0144-A4CB-43DFAAAF94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Docker hub</a:t>
            </a:r>
            <a:r>
              <a:rPr kumimoji="1" lang="ko-KR" altLang="en-US" sz="3600" dirty="0"/>
              <a:t>에 소스 이미지 업로드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0EFC72-27D1-F74A-A2B8-F276448C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40" y="1052709"/>
            <a:ext cx="9671406" cy="54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5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3B9F2A3-A695-5B43-B918-221689B33C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Docker hub</a:t>
            </a:r>
            <a:r>
              <a:rPr kumimoji="1" lang="ko-KR" altLang="en-US" sz="3600" dirty="0"/>
              <a:t>에 업로드한 이미지로 </a:t>
            </a:r>
            <a:r>
              <a:rPr kumimoji="1" lang="en-US" altLang="ko-KR" sz="3600" dirty="0"/>
              <a:t>ECS</a:t>
            </a:r>
            <a:r>
              <a:rPr kumimoji="1" lang="ko-KR" altLang="en-US" sz="3600" dirty="0"/>
              <a:t>클러스터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94154-0A3B-A743-9C14-F833BF1D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229" y="1025043"/>
            <a:ext cx="10109771" cy="56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3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C8A1DB-C24D-E34D-84DD-0F4274AA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78" y="1025043"/>
            <a:ext cx="10089222" cy="567518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8BD8D3B-3886-FC44-B975-67848167E3D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Docker hub</a:t>
            </a:r>
            <a:r>
              <a:rPr kumimoji="1" lang="ko-KR" altLang="en-US" sz="3600" dirty="0"/>
              <a:t>에 업로드한 이미지로 </a:t>
            </a:r>
            <a:r>
              <a:rPr kumimoji="1" lang="en-US" altLang="ko-KR" sz="3600" dirty="0"/>
              <a:t>ECS</a:t>
            </a:r>
            <a:r>
              <a:rPr kumimoji="1" lang="ko-KR" altLang="en-US" sz="3600" dirty="0"/>
              <a:t>클러스터 생성</a:t>
            </a:r>
          </a:p>
        </p:txBody>
      </p:sp>
    </p:spTree>
    <p:extLst>
      <p:ext uri="{BB962C8B-B14F-4D97-AF65-F5344CB8AC3E}">
        <p14:creationId xmlns:p14="http://schemas.microsoft.com/office/powerpoint/2010/main" val="220769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8C2903B-6B3F-BF4F-8E5D-746E888972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인스턴스 </a:t>
            </a:r>
            <a:r>
              <a:rPr kumimoji="1" lang="en-US" altLang="ko-KR" sz="3600" dirty="0"/>
              <a:t>5</a:t>
            </a:r>
            <a:r>
              <a:rPr kumimoji="1" lang="ko-KR" altLang="en-US" sz="3600" dirty="0"/>
              <a:t>개로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3FC42-2583-E64F-86E1-9D30B3FF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17" y="934949"/>
            <a:ext cx="10365483" cy="58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F156956-A25B-5246-943B-6336710F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973094"/>
            <a:ext cx="10462053" cy="588490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7CAF8C-748A-6D4A-9F99-74F6ADEF60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인스턴스 </a:t>
            </a:r>
            <a:r>
              <a:rPr kumimoji="1" lang="en-US" altLang="ko-KR" sz="3600" dirty="0"/>
              <a:t>5</a:t>
            </a:r>
            <a:r>
              <a:rPr kumimoji="1" lang="ko-KR" altLang="en-US" sz="3600" dirty="0"/>
              <a:t>개 생성 확인</a:t>
            </a:r>
          </a:p>
        </p:txBody>
      </p:sp>
    </p:spTree>
    <p:extLst>
      <p:ext uri="{BB962C8B-B14F-4D97-AF65-F5344CB8AC3E}">
        <p14:creationId xmlns:p14="http://schemas.microsoft.com/office/powerpoint/2010/main" val="307808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7CAF8C-748A-6D4A-9F99-74F6ADEF60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각각의 인스턴스에 탄력적 </a:t>
            </a:r>
            <a:r>
              <a:rPr kumimoji="1" lang="en-US" altLang="ko-KR" sz="3600" dirty="0"/>
              <a:t>IP</a:t>
            </a:r>
            <a:r>
              <a:rPr kumimoji="1" lang="ko-KR" altLang="en-US" sz="3600" dirty="0"/>
              <a:t> 부여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FE3B7E-FBFE-9F40-A472-6F8EF3A52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2" y="1050324"/>
            <a:ext cx="10324757" cy="58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5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F1FDC-EF6D-7744-A950-2FC45BA0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97" y="3307421"/>
            <a:ext cx="1207784" cy="452919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6623DD-D6FA-AD4D-921C-CC7B6059FED3}"/>
              </a:ext>
            </a:extLst>
          </p:cNvPr>
          <p:cNvSpPr txBox="1">
            <a:spLocks/>
          </p:cNvSpPr>
          <p:nvPr/>
        </p:nvSpPr>
        <p:spPr>
          <a:xfrm>
            <a:off x="3154166" y="1825625"/>
            <a:ext cx="819963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 err="1"/>
              <a:t>스크래핑을</a:t>
            </a:r>
            <a:r>
              <a:rPr kumimoji="1" lang="ko-KR" altLang="en-US" sz="1800" dirty="0"/>
              <a:t> 하게 되면 사이트에 접속하여 데이터를 추출해야 해서 서버에 부하를 줄 수 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/>
              <a:t>이에 대해 </a:t>
            </a:r>
            <a:r>
              <a:rPr kumimoji="1" lang="ko-KR" altLang="en-US" sz="1800" dirty="0" err="1"/>
              <a:t>웹서비스</a:t>
            </a:r>
            <a:r>
              <a:rPr kumimoji="1" lang="ko-KR" altLang="en-US" sz="1800" dirty="0"/>
              <a:t> 제공자는 </a:t>
            </a:r>
            <a:r>
              <a:rPr kumimoji="1" lang="en-US" altLang="ko-KR" sz="1800" dirty="0" err="1"/>
              <a:t>robots.txt</a:t>
            </a:r>
            <a:r>
              <a:rPr kumimoji="1" lang="ko-KR" altLang="en-US" sz="1800" dirty="0"/>
              <a:t>라는 파일을 정의할 수 있는데 봇에 대한 행동 허용범위를 정의해 놓은 파일이다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 err="1"/>
              <a:t>robots.txt</a:t>
            </a:r>
            <a:r>
              <a:rPr kumimoji="1" lang="ko-KR" altLang="en-US" sz="1800" dirty="0"/>
              <a:t>파일을 확인하게 </a:t>
            </a:r>
            <a:r>
              <a:rPr kumimoji="1" lang="ko-KR" altLang="en-US" sz="1800" dirty="0" err="1"/>
              <a:t>크롤러</a:t>
            </a:r>
            <a:r>
              <a:rPr kumimoji="1" lang="ko-KR" altLang="en-US" sz="1800" dirty="0"/>
              <a:t> 설계 시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코드 디자인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에도 서버에 부담을 주지 않게 작성해야한다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-&gt;</a:t>
            </a:r>
            <a:r>
              <a:rPr kumimoji="1" lang="ko-KR" altLang="en-US" sz="1800" dirty="0"/>
              <a:t> 한 번에 불러 올 수 있는 정보를 두 번을 호출하지 않는지 체크</a:t>
            </a: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06EC2D0-16E5-074E-A531-C58743AEE8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이용하기에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2019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7CAF8C-748A-6D4A-9F99-74F6ADEF60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인스턴스 </a:t>
            </a:r>
            <a:r>
              <a:rPr kumimoji="1" lang="en-US" altLang="ko-KR" sz="3600" dirty="0"/>
              <a:t>SSH</a:t>
            </a:r>
            <a:r>
              <a:rPr kumimoji="1" lang="ko-KR" altLang="en-US" sz="3600" dirty="0"/>
              <a:t> 연결 확인 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ko-KR" altLang="en-US" sz="3600" dirty="0" err="1"/>
              <a:t>보안그룹</a:t>
            </a:r>
            <a:r>
              <a:rPr kumimoji="1" lang="ko-KR" altLang="en-US" sz="3600" dirty="0"/>
              <a:t> 설정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07E3D-994C-F542-AF50-D9CF5227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88" y="1070599"/>
            <a:ext cx="10288712" cy="57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98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493A795-6D31-8147-B788-7138A18001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SSH </a:t>
            </a:r>
            <a:r>
              <a:rPr kumimoji="1" lang="ko-KR" altLang="en-US" sz="3600" dirty="0"/>
              <a:t>접속을 위한 </a:t>
            </a:r>
            <a:r>
              <a:rPr kumimoji="1" lang="ko-KR" altLang="en-US" sz="3600" dirty="0" err="1"/>
              <a:t>보안그룹</a:t>
            </a:r>
            <a:r>
              <a:rPr kumimoji="1" lang="ko-KR" altLang="en-US" sz="3600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9E9AB6-99F7-444B-A1D3-92735C6FB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60" y="963202"/>
            <a:ext cx="10479640" cy="58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6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38D151-652E-C140-B57C-06C2F30E06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SSH </a:t>
            </a:r>
            <a:r>
              <a:rPr kumimoji="1" lang="ko-KR" altLang="en-US" sz="3600" dirty="0"/>
              <a:t>접속을 위한 </a:t>
            </a:r>
            <a:r>
              <a:rPr kumimoji="1" lang="ko-KR" altLang="en-US" sz="3600" dirty="0" err="1"/>
              <a:t>보안그룹</a:t>
            </a:r>
            <a:r>
              <a:rPr kumimoji="1" lang="ko-KR" altLang="en-US" sz="3600" dirty="0"/>
              <a:t> 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9FBBB6-2CD1-9443-B7BF-503907B0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139" y="878440"/>
            <a:ext cx="10630329" cy="59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53E4E-512E-3747-8225-FC95E7685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01" y="2149083"/>
            <a:ext cx="6286500" cy="23749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0813B8F-A1A6-C84A-AB10-01A1835F5B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ECS SSH </a:t>
            </a:r>
            <a:r>
              <a:rPr kumimoji="1" lang="ko-KR" altLang="en-US" sz="3600" dirty="0"/>
              <a:t>접속</a:t>
            </a:r>
            <a:r>
              <a:rPr kumimoji="1" lang="en-US" altLang="ko-KR" sz="3600" dirty="0"/>
              <a:t> </a:t>
            </a:r>
            <a:r>
              <a:rPr kumimoji="1" lang="ko-KR" altLang="en-US" sz="36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860908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F41108-9662-F746-96A6-CF5C8A37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B03E2D-40C5-3C40-8B1C-4CF75C7F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7880B1-05C8-8948-8926-C2107DC0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1243"/>
            <a:ext cx="12192000" cy="7222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76466-97B7-5448-BD26-F0F365315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34" y="3298060"/>
            <a:ext cx="7073900" cy="1257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B1D2DC-FDCB-4544-8482-3A6899D61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73" y="5349961"/>
            <a:ext cx="8001000" cy="9525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34662AF-48F4-C443-BD85-EB035B6641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인스턴스에 </a:t>
            </a:r>
            <a:r>
              <a:rPr kumimoji="1" lang="en-US" altLang="ko-KR" sz="3600" dirty="0"/>
              <a:t>Crawler</a:t>
            </a:r>
            <a:r>
              <a:rPr kumimoji="1" lang="ko-KR" altLang="en-US" sz="3600" dirty="0"/>
              <a:t> 이미지 가져오기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0E33E3-D7E0-574C-9542-5A14180AF6C1}"/>
              </a:ext>
            </a:extLst>
          </p:cNvPr>
          <p:cNvSpPr txBox="1">
            <a:spLocks/>
          </p:cNvSpPr>
          <p:nvPr/>
        </p:nvSpPr>
        <p:spPr>
          <a:xfrm>
            <a:off x="7743568" y="3681936"/>
            <a:ext cx="4113598" cy="222497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/>
              <a:t>기본적으로 설치되어 있는 </a:t>
            </a:r>
            <a:r>
              <a:rPr kumimoji="1" lang="en-US" altLang="ko-KR" sz="1800" dirty="0"/>
              <a:t>docker</a:t>
            </a:r>
            <a:r>
              <a:rPr kumimoji="1" lang="ko-KR" altLang="en-US" sz="1800" dirty="0"/>
              <a:t>와 올라와있는 </a:t>
            </a:r>
            <a:r>
              <a:rPr kumimoji="1" lang="en-US" altLang="ko-KR" sz="1800" dirty="0" err="1"/>
              <a:t>ecs</a:t>
            </a:r>
            <a:r>
              <a:rPr kumimoji="1" lang="en-US" altLang="ko-KR" sz="1800" dirty="0"/>
              <a:t>-agent</a:t>
            </a:r>
            <a:r>
              <a:rPr kumimoji="1" lang="ko-KR" altLang="en-US" sz="1800" dirty="0"/>
              <a:t>라는 컨테이너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 err="1"/>
              <a:t>ecs</a:t>
            </a:r>
            <a:r>
              <a:rPr kumimoji="1" lang="en-US" altLang="ko-KR" sz="1800" dirty="0"/>
              <a:t>-agent : </a:t>
            </a:r>
            <a:r>
              <a:rPr kumimoji="1" lang="en-US" altLang="ko-KR" sz="1800" dirty="0" err="1"/>
              <a:t>ecs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이벤트를 받아 처리하기 위한 </a:t>
            </a:r>
            <a:r>
              <a:rPr kumimoji="1" lang="en-US" altLang="ko-KR" sz="1800" dirty="0"/>
              <a:t>agent</a:t>
            </a: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779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C1A709-3B81-5548-A56B-7C9AA9E4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06" y="1989762"/>
            <a:ext cx="6997700" cy="12954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537CB94-7028-E74B-82FA-3A6C529CB3E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36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8FFDEAA-155B-F94E-A855-78A3047ECE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컨테이너 내의 </a:t>
            </a:r>
            <a:r>
              <a:rPr kumimoji="1" lang="ko-KR" altLang="en-US" sz="3600" dirty="0" err="1"/>
              <a:t>크롤러</a:t>
            </a:r>
            <a:r>
              <a:rPr kumimoji="1" lang="ko-KR" altLang="en-US" sz="3600" dirty="0"/>
              <a:t> 작성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57218A4-A053-464C-8649-39CB18884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51091"/>
            <a:ext cx="10810276" cy="16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8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B66C4-542B-6747-890F-62550831CE0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컨테이너 내의 </a:t>
            </a:r>
            <a:r>
              <a:rPr kumimoji="1" lang="ko-KR" altLang="en-US" sz="3600" dirty="0" err="1"/>
              <a:t>크롤러</a:t>
            </a:r>
            <a:r>
              <a:rPr kumimoji="1" lang="ko-KR" altLang="en-US" sz="3600" dirty="0"/>
              <a:t> 작성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DD29F-FB4F-A54E-9CBD-031E0585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1" y="1837362"/>
            <a:ext cx="3594100" cy="469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E414D2-5764-4D42-AC63-DF5334297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21" y="2764156"/>
            <a:ext cx="3556000" cy="342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75A9A5-7C8D-234D-A886-54FEDA33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721" y="3670644"/>
            <a:ext cx="3556000" cy="342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D4549-9845-1440-A045-98E420CCC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721" y="4577132"/>
            <a:ext cx="3606800" cy="381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6BF1AB-A308-F641-8F54-788B0BE11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721" y="5539281"/>
            <a:ext cx="3619500" cy="355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BF024-25BA-754A-8BF0-EFF0286B7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395" y="1869112"/>
            <a:ext cx="3606800" cy="406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9F840F-EE14-1749-839D-066D5DE32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395" y="2673847"/>
            <a:ext cx="3530600" cy="355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08B254-1F37-DB42-9299-67774A212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645" y="3670644"/>
            <a:ext cx="3594100" cy="393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0E925B-FE5B-D744-8284-6D4398EA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2645" y="4577132"/>
            <a:ext cx="3619500" cy="4064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E5EFBC1-5961-0540-9238-B74D59AB63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1695" y="5498056"/>
            <a:ext cx="3581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8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84AB-0B0F-B04B-A579-20B6E382EA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현재의 상황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258F1C-24DF-8F4C-8808-7A1109D4520C}"/>
              </a:ext>
            </a:extLst>
          </p:cNvPr>
          <p:cNvSpPr/>
          <p:nvPr/>
        </p:nvSpPr>
        <p:spPr>
          <a:xfrm>
            <a:off x="1053933" y="2337484"/>
            <a:ext cx="1488472" cy="337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8C0A5-468A-0646-BCCF-A0B8BBD1EA76}"/>
              </a:ext>
            </a:extLst>
          </p:cNvPr>
          <p:cNvSpPr/>
          <p:nvPr/>
        </p:nvSpPr>
        <p:spPr>
          <a:xfrm>
            <a:off x="7847139" y="2337482"/>
            <a:ext cx="1488472" cy="337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4990BE-7083-3548-989D-190FD3FE2521}"/>
              </a:ext>
            </a:extLst>
          </p:cNvPr>
          <p:cNvSpPr/>
          <p:nvPr/>
        </p:nvSpPr>
        <p:spPr>
          <a:xfrm>
            <a:off x="4422773" y="2337482"/>
            <a:ext cx="1488472" cy="337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7FF65-250D-E945-B6C3-B221493A948C}"/>
              </a:ext>
            </a:extLst>
          </p:cNvPr>
          <p:cNvSpPr/>
          <p:nvPr/>
        </p:nvSpPr>
        <p:spPr>
          <a:xfrm>
            <a:off x="6134956" y="2337482"/>
            <a:ext cx="1488472" cy="337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998346-0D27-CE47-8300-59D5841397C2}"/>
              </a:ext>
            </a:extLst>
          </p:cNvPr>
          <p:cNvSpPr/>
          <p:nvPr/>
        </p:nvSpPr>
        <p:spPr>
          <a:xfrm>
            <a:off x="2766116" y="2337484"/>
            <a:ext cx="1488472" cy="337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820B83B-A907-2147-BAAB-C4E16FD10D2C}"/>
              </a:ext>
            </a:extLst>
          </p:cNvPr>
          <p:cNvSpPr/>
          <p:nvPr/>
        </p:nvSpPr>
        <p:spPr>
          <a:xfrm>
            <a:off x="6655481" y="492531"/>
            <a:ext cx="967947" cy="1013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ECS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06338C4-6F8B-E941-AD91-D6226BD98BA4}"/>
              </a:ext>
            </a:extLst>
          </p:cNvPr>
          <p:cNvCxnSpPr>
            <a:cxnSpLocks/>
          </p:cNvCxnSpPr>
          <p:nvPr/>
        </p:nvCxnSpPr>
        <p:spPr>
          <a:xfrm flipH="1">
            <a:off x="2026509" y="1039462"/>
            <a:ext cx="4522572" cy="1147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24DC225-BF1D-2B41-A82C-A1BF765A7F31}"/>
              </a:ext>
            </a:extLst>
          </p:cNvPr>
          <p:cNvCxnSpPr>
            <a:cxnSpLocks/>
          </p:cNvCxnSpPr>
          <p:nvPr/>
        </p:nvCxnSpPr>
        <p:spPr>
          <a:xfrm flipH="1">
            <a:off x="3694671" y="1272746"/>
            <a:ext cx="2861274" cy="926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69D6DB4-2A76-6B4E-BE66-DB736D011229}"/>
              </a:ext>
            </a:extLst>
          </p:cNvPr>
          <p:cNvCxnSpPr>
            <a:cxnSpLocks/>
          </p:cNvCxnSpPr>
          <p:nvPr/>
        </p:nvCxnSpPr>
        <p:spPr>
          <a:xfrm flipH="1">
            <a:off x="5399904" y="1427662"/>
            <a:ext cx="1255577" cy="75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86FE48-81D5-964F-88B9-F5C635486B57}"/>
              </a:ext>
            </a:extLst>
          </p:cNvPr>
          <p:cNvCxnSpPr>
            <a:cxnSpLocks/>
          </p:cNvCxnSpPr>
          <p:nvPr/>
        </p:nvCxnSpPr>
        <p:spPr>
          <a:xfrm flipH="1">
            <a:off x="6879192" y="1600200"/>
            <a:ext cx="130131" cy="58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26F614-62FB-1B46-96A4-DADDA8CC7B79}"/>
              </a:ext>
            </a:extLst>
          </p:cNvPr>
          <p:cNvCxnSpPr>
            <a:cxnSpLocks/>
          </p:cNvCxnSpPr>
          <p:nvPr/>
        </p:nvCxnSpPr>
        <p:spPr>
          <a:xfrm>
            <a:off x="7630292" y="1381895"/>
            <a:ext cx="865151" cy="817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D734F383-3A5A-0349-AD81-B21314133582}"/>
              </a:ext>
            </a:extLst>
          </p:cNvPr>
          <p:cNvSpPr txBox="1">
            <a:spLocks/>
          </p:cNvSpPr>
          <p:nvPr/>
        </p:nvSpPr>
        <p:spPr>
          <a:xfrm>
            <a:off x="1053933" y="6010515"/>
            <a:ext cx="8371951" cy="65991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인스턴스</a:t>
            </a:r>
            <a:r>
              <a:rPr kumimoji="1" lang="en-US" altLang="ko-KR" sz="2500" dirty="0"/>
              <a:t>1</a:t>
            </a:r>
            <a:r>
              <a:rPr kumimoji="1" lang="ko-KR" altLang="en-US" sz="2500" dirty="0"/>
              <a:t>  인스턴스</a:t>
            </a:r>
            <a:r>
              <a:rPr kumimoji="1" lang="en-US" altLang="ko-KR" sz="2500" dirty="0"/>
              <a:t>2</a:t>
            </a:r>
            <a:r>
              <a:rPr kumimoji="1" lang="ko-KR" altLang="en-US" sz="2500" dirty="0"/>
              <a:t>  인스턴스</a:t>
            </a:r>
            <a:r>
              <a:rPr kumimoji="1" lang="en-US" altLang="ko-KR" sz="2500" dirty="0"/>
              <a:t>3</a:t>
            </a:r>
            <a:r>
              <a:rPr kumimoji="1" lang="ko-KR" altLang="en-US" sz="2500" dirty="0"/>
              <a:t>  인스턴스</a:t>
            </a:r>
            <a:r>
              <a:rPr kumimoji="1" lang="en-US" altLang="ko-KR" sz="2500" dirty="0"/>
              <a:t>4</a:t>
            </a:r>
            <a:r>
              <a:rPr kumimoji="1" lang="ko-KR" altLang="en-US" sz="2500" dirty="0"/>
              <a:t>  인스턴스</a:t>
            </a:r>
            <a:r>
              <a:rPr kumimoji="1" lang="en-US" altLang="ko-KR" sz="2500" dirty="0"/>
              <a:t>5</a:t>
            </a:r>
            <a:endParaRPr kumimoji="1" lang="ko-KR" altLang="en-US" sz="25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9FD570-F2C8-BA4D-9B2E-9446DCB2B71D}"/>
              </a:ext>
            </a:extLst>
          </p:cNvPr>
          <p:cNvSpPr/>
          <p:nvPr/>
        </p:nvSpPr>
        <p:spPr>
          <a:xfrm>
            <a:off x="933257" y="3022089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E2F686-4C31-0849-B5B8-3A2FF569F9B0}"/>
              </a:ext>
            </a:extLst>
          </p:cNvPr>
          <p:cNvSpPr/>
          <p:nvPr/>
        </p:nvSpPr>
        <p:spPr>
          <a:xfrm>
            <a:off x="923243" y="4357394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E77C855-D68A-9640-8D0D-21C5518CE37C}"/>
              </a:ext>
            </a:extLst>
          </p:cNvPr>
          <p:cNvSpPr/>
          <p:nvPr/>
        </p:nvSpPr>
        <p:spPr>
          <a:xfrm>
            <a:off x="2655731" y="4368406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EF8CAE-7BA5-CD4C-A76E-4FF2CA73D3CF}"/>
              </a:ext>
            </a:extLst>
          </p:cNvPr>
          <p:cNvSpPr/>
          <p:nvPr/>
        </p:nvSpPr>
        <p:spPr>
          <a:xfrm>
            <a:off x="6071975" y="4380104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CA7AB-F43B-1742-8C08-7EF2681222EF}"/>
              </a:ext>
            </a:extLst>
          </p:cNvPr>
          <p:cNvSpPr/>
          <p:nvPr/>
        </p:nvSpPr>
        <p:spPr>
          <a:xfrm>
            <a:off x="4364500" y="4380104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CA0B92-FF88-BB48-80E1-E6721338EA86}"/>
              </a:ext>
            </a:extLst>
          </p:cNvPr>
          <p:cNvSpPr/>
          <p:nvPr/>
        </p:nvSpPr>
        <p:spPr>
          <a:xfrm>
            <a:off x="7784099" y="4388886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D67532-E5AB-2448-A74F-7FFA2AD7CA37}"/>
              </a:ext>
            </a:extLst>
          </p:cNvPr>
          <p:cNvSpPr/>
          <p:nvPr/>
        </p:nvSpPr>
        <p:spPr>
          <a:xfrm>
            <a:off x="7794561" y="3038582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2DED9E-821F-4745-8B08-BBFB4DFDDC26}"/>
              </a:ext>
            </a:extLst>
          </p:cNvPr>
          <p:cNvSpPr/>
          <p:nvPr/>
        </p:nvSpPr>
        <p:spPr>
          <a:xfrm>
            <a:off x="6073060" y="3035156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307FF6-E54E-D84C-ABBD-189B7D6DFDA5}"/>
              </a:ext>
            </a:extLst>
          </p:cNvPr>
          <p:cNvSpPr/>
          <p:nvPr/>
        </p:nvSpPr>
        <p:spPr>
          <a:xfrm>
            <a:off x="4357328" y="3016208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106859-D04A-B44B-BDBA-15AC3E8229A3}"/>
              </a:ext>
            </a:extLst>
          </p:cNvPr>
          <p:cNvSpPr/>
          <p:nvPr/>
        </p:nvSpPr>
        <p:spPr>
          <a:xfrm>
            <a:off x="2647108" y="3027993"/>
            <a:ext cx="1674688" cy="7602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92F161E-963C-1F48-8BE2-1D764205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3" y="3304077"/>
            <a:ext cx="1910976" cy="24984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6705B5-E22A-5A41-8372-99D4ED6D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8" y="4664267"/>
            <a:ext cx="1990719" cy="19196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4784A5B-AC13-7347-9D1E-34C73F367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299" y="3353789"/>
            <a:ext cx="1780617" cy="17170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235450A-2EA6-3F46-BB93-7B5426AE6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116" y="4669329"/>
            <a:ext cx="1760897" cy="18601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2B4F0C4-B77F-1D43-BBB7-6380410DF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478" y="3384940"/>
            <a:ext cx="1895061" cy="18618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9573306-2EE4-F247-AF2C-7D0AE4DC2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822" y="4683378"/>
            <a:ext cx="1737699" cy="19579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3DB587D-E490-3940-BFE6-FE8490CD1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9635" y="3341432"/>
            <a:ext cx="1674688" cy="16867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38F5364-2E33-C84E-8A4F-6D121645A8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0636" y="4677265"/>
            <a:ext cx="1823117" cy="1997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810D11E-A266-194B-ABB0-1706BA73C4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8625" y="3341432"/>
            <a:ext cx="1536596" cy="17253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1146217-D44C-4B47-A5FF-1A7EE38EE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5117" y="4698090"/>
            <a:ext cx="1906808" cy="189328"/>
          </a:xfrm>
          <a:prstGeom prst="rect">
            <a:avLst/>
          </a:prstGeom>
        </p:spPr>
      </p:pic>
      <p:sp>
        <p:nvSpPr>
          <p:cNvPr id="51" name="제목 1">
            <a:extLst>
              <a:ext uri="{FF2B5EF4-FFF2-40B4-BE49-F238E27FC236}">
                <a16:creationId xmlns:a16="http://schemas.microsoft.com/office/drawing/2014/main" id="{6DDAFEDA-1767-FA46-9541-E85D856407AB}"/>
              </a:ext>
            </a:extLst>
          </p:cNvPr>
          <p:cNvSpPr txBox="1">
            <a:spLocks/>
          </p:cNvSpPr>
          <p:nvPr/>
        </p:nvSpPr>
        <p:spPr>
          <a:xfrm>
            <a:off x="991255" y="2754569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1</a:t>
            </a:r>
            <a:endParaRPr kumimoji="1" lang="ko-KR" altLang="en-US" sz="2500" dirty="0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85BC0A3F-AA4C-F147-8CDF-12FF104D27B2}"/>
              </a:ext>
            </a:extLst>
          </p:cNvPr>
          <p:cNvSpPr txBox="1">
            <a:spLocks/>
          </p:cNvSpPr>
          <p:nvPr/>
        </p:nvSpPr>
        <p:spPr>
          <a:xfrm>
            <a:off x="803859" y="4167692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2</a:t>
            </a:r>
            <a:endParaRPr kumimoji="1" lang="ko-KR" altLang="en-US" sz="2500" dirty="0"/>
          </a:p>
        </p:txBody>
      </p:sp>
      <p:sp>
        <p:nvSpPr>
          <p:cNvPr id="54" name="제목 1">
            <a:extLst>
              <a:ext uri="{FF2B5EF4-FFF2-40B4-BE49-F238E27FC236}">
                <a16:creationId xmlns:a16="http://schemas.microsoft.com/office/drawing/2014/main" id="{20A53AEA-1C23-5649-A1A8-6A399F7C0DC1}"/>
              </a:ext>
            </a:extLst>
          </p:cNvPr>
          <p:cNvSpPr txBox="1">
            <a:spLocks/>
          </p:cNvSpPr>
          <p:nvPr/>
        </p:nvSpPr>
        <p:spPr>
          <a:xfrm>
            <a:off x="2577089" y="4158329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2</a:t>
            </a:r>
            <a:endParaRPr kumimoji="1" lang="ko-KR" altLang="en-US" sz="2500" dirty="0"/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22D9F27D-F1AA-8E4A-96F2-F203A0136716}"/>
              </a:ext>
            </a:extLst>
          </p:cNvPr>
          <p:cNvSpPr txBox="1">
            <a:spLocks/>
          </p:cNvSpPr>
          <p:nvPr/>
        </p:nvSpPr>
        <p:spPr>
          <a:xfrm>
            <a:off x="5969518" y="4175860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2</a:t>
            </a:r>
            <a:endParaRPr kumimoji="1" lang="ko-KR" altLang="en-US" sz="2500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15533B13-693D-C344-9013-CD014302F936}"/>
              </a:ext>
            </a:extLst>
          </p:cNvPr>
          <p:cNvSpPr txBox="1">
            <a:spLocks/>
          </p:cNvSpPr>
          <p:nvPr/>
        </p:nvSpPr>
        <p:spPr>
          <a:xfrm>
            <a:off x="2575441" y="2755818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1</a:t>
            </a:r>
            <a:endParaRPr kumimoji="1" lang="ko-KR" altLang="en-US" sz="2500" dirty="0"/>
          </a:p>
        </p:txBody>
      </p:sp>
      <p:sp>
        <p:nvSpPr>
          <p:cNvPr id="57" name="제목 1">
            <a:extLst>
              <a:ext uri="{FF2B5EF4-FFF2-40B4-BE49-F238E27FC236}">
                <a16:creationId xmlns:a16="http://schemas.microsoft.com/office/drawing/2014/main" id="{96176A52-B84F-634E-AB40-16398C17DC86}"/>
              </a:ext>
            </a:extLst>
          </p:cNvPr>
          <p:cNvSpPr txBox="1">
            <a:spLocks/>
          </p:cNvSpPr>
          <p:nvPr/>
        </p:nvSpPr>
        <p:spPr>
          <a:xfrm>
            <a:off x="4289313" y="4151246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2</a:t>
            </a:r>
            <a:endParaRPr kumimoji="1" lang="ko-KR" altLang="en-US" sz="2500" dirty="0"/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D332E81C-DF46-A449-B07D-96B99D53EB56}"/>
              </a:ext>
            </a:extLst>
          </p:cNvPr>
          <p:cNvSpPr txBox="1">
            <a:spLocks/>
          </p:cNvSpPr>
          <p:nvPr/>
        </p:nvSpPr>
        <p:spPr>
          <a:xfrm>
            <a:off x="6058453" y="2734494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1</a:t>
            </a:r>
            <a:endParaRPr kumimoji="1" lang="ko-KR" altLang="en-US" sz="2500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41135AEB-A8C3-5E42-8087-02B8AA204CA4}"/>
              </a:ext>
            </a:extLst>
          </p:cNvPr>
          <p:cNvSpPr txBox="1">
            <a:spLocks/>
          </p:cNvSpPr>
          <p:nvPr/>
        </p:nvSpPr>
        <p:spPr>
          <a:xfrm>
            <a:off x="4263129" y="2719874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1</a:t>
            </a:r>
            <a:endParaRPr kumimoji="1" lang="ko-KR" altLang="en-US" sz="2500" dirty="0"/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C29944D9-F461-674D-94A2-F3B2AA1808F1}"/>
              </a:ext>
            </a:extLst>
          </p:cNvPr>
          <p:cNvSpPr txBox="1">
            <a:spLocks/>
          </p:cNvSpPr>
          <p:nvPr/>
        </p:nvSpPr>
        <p:spPr>
          <a:xfrm>
            <a:off x="7754529" y="2750627"/>
            <a:ext cx="1680704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1</a:t>
            </a:r>
            <a:endParaRPr kumimoji="1" lang="ko-KR" altLang="en-US" sz="2500" dirty="0"/>
          </a:p>
        </p:txBody>
      </p:sp>
      <p:sp>
        <p:nvSpPr>
          <p:cNvPr id="61" name="제목 1">
            <a:extLst>
              <a:ext uri="{FF2B5EF4-FFF2-40B4-BE49-F238E27FC236}">
                <a16:creationId xmlns:a16="http://schemas.microsoft.com/office/drawing/2014/main" id="{D2B6EA8F-D842-0D48-8DB4-A56B7F37873D}"/>
              </a:ext>
            </a:extLst>
          </p:cNvPr>
          <p:cNvSpPr txBox="1">
            <a:spLocks/>
          </p:cNvSpPr>
          <p:nvPr/>
        </p:nvSpPr>
        <p:spPr>
          <a:xfrm>
            <a:off x="7753343" y="4165829"/>
            <a:ext cx="1806541" cy="50751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500" dirty="0"/>
              <a:t>컨테이너</a:t>
            </a:r>
            <a:r>
              <a:rPr kumimoji="1" lang="en-US" altLang="ko-KR" sz="2500" dirty="0"/>
              <a:t>2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65388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B46F08-4362-7245-8E47-9DA297AF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33" y="2028076"/>
            <a:ext cx="8387137" cy="33383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CAC4D3A-D0EF-D64E-B309-77B41E96D34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 err="1"/>
              <a:t>cron</a:t>
            </a:r>
            <a:r>
              <a:rPr kumimoji="1" lang="ko-KR" altLang="en-US" sz="3600" dirty="0"/>
              <a:t>을 이용한 </a:t>
            </a:r>
            <a:r>
              <a:rPr kumimoji="1" lang="ko-KR" altLang="en-US" sz="3600" dirty="0" err="1"/>
              <a:t>크롤러</a:t>
            </a:r>
            <a:r>
              <a:rPr kumimoji="1" lang="ko-KR" altLang="en-US" sz="3600" dirty="0"/>
              <a:t> 실행 예약</a:t>
            </a:r>
          </a:p>
        </p:txBody>
      </p:sp>
    </p:spTree>
    <p:extLst>
      <p:ext uri="{BB962C8B-B14F-4D97-AF65-F5344CB8AC3E}">
        <p14:creationId xmlns:p14="http://schemas.microsoft.com/office/powerpoint/2010/main" val="3227737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8A403D-D8B1-7646-A1BE-8C00669B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10" y="1057382"/>
            <a:ext cx="9280989" cy="58006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87E4333-E31A-3148-9E28-BBC01C8D43B8}"/>
              </a:ext>
            </a:extLst>
          </p:cNvPr>
          <p:cNvSpPr/>
          <p:nvPr/>
        </p:nvSpPr>
        <p:spPr>
          <a:xfrm>
            <a:off x="4726112" y="2297985"/>
            <a:ext cx="6739848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A5A826-262F-C345-A4A4-0D07FDD57BDB}"/>
              </a:ext>
            </a:extLst>
          </p:cNvPr>
          <p:cNvSpPr/>
          <p:nvPr/>
        </p:nvSpPr>
        <p:spPr>
          <a:xfrm>
            <a:off x="3190982" y="2381891"/>
            <a:ext cx="2028290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8EAC0FE-F480-6546-BEC2-746F9EE05A3E}"/>
              </a:ext>
            </a:extLst>
          </p:cNvPr>
          <p:cNvSpPr txBox="1">
            <a:spLocks/>
          </p:cNvSpPr>
          <p:nvPr/>
        </p:nvSpPr>
        <p:spPr>
          <a:xfrm>
            <a:off x="609600" y="342865"/>
            <a:ext cx="6304908" cy="58181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 err="1"/>
              <a:t>크롤러</a:t>
            </a:r>
            <a:r>
              <a:rPr kumimoji="1" lang="ko-KR" altLang="en-US" sz="3600" dirty="0"/>
              <a:t> 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06B3F8-CE00-B84F-A32B-A59F2E75DD4F}"/>
              </a:ext>
            </a:extLst>
          </p:cNvPr>
          <p:cNvSpPr/>
          <p:nvPr/>
        </p:nvSpPr>
        <p:spPr>
          <a:xfrm>
            <a:off x="3365643" y="5390507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7FB142-3CFA-AF46-8C8F-27001542B021}"/>
              </a:ext>
            </a:extLst>
          </p:cNvPr>
          <p:cNvSpPr/>
          <p:nvPr/>
        </p:nvSpPr>
        <p:spPr>
          <a:xfrm>
            <a:off x="3374632" y="5478691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390B7C-25AE-9748-B392-9BCA32DD4714}"/>
              </a:ext>
            </a:extLst>
          </p:cNvPr>
          <p:cNvSpPr/>
          <p:nvPr/>
        </p:nvSpPr>
        <p:spPr>
          <a:xfrm>
            <a:off x="3365642" y="5564310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05D10F-1D08-CE4E-AEFD-90667E8878E0}"/>
              </a:ext>
            </a:extLst>
          </p:cNvPr>
          <p:cNvSpPr/>
          <p:nvPr/>
        </p:nvSpPr>
        <p:spPr>
          <a:xfrm>
            <a:off x="3374632" y="3843814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1199FA-C773-234A-938C-F9B0BB9382CB}"/>
              </a:ext>
            </a:extLst>
          </p:cNvPr>
          <p:cNvSpPr/>
          <p:nvPr/>
        </p:nvSpPr>
        <p:spPr>
          <a:xfrm>
            <a:off x="3374631" y="5997968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CF715B-6A8A-8947-8DB6-582FF4E80113}"/>
              </a:ext>
            </a:extLst>
          </p:cNvPr>
          <p:cNvSpPr/>
          <p:nvPr/>
        </p:nvSpPr>
        <p:spPr>
          <a:xfrm>
            <a:off x="3365641" y="5921768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D15BB3-17F5-2241-A808-3D0FA59FE591}"/>
              </a:ext>
            </a:extLst>
          </p:cNvPr>
          <p:cNvSpPr/>
          <p:nvPr/>
        </p:nvSpPr>
        <p:spPr>
          <a:xfrm>
            <a:off x="2441610" y="2999621"/>
            <a:ext cx="749372" cy="139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6A094E-798F-8D42-8084-3616EE0951AD}"/>
              </a:ext>
            </a:extLst>
          </p:cNvPr>
          <p:cNvSpPr/>
          <p:nvPr/>
        </p:nvSpPr>
        <p:spPr>
          <a:xfrm>
            <a:off x="2816296" y="5787775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2322DA-8F82-2048-96B6-F610D9D3AEF7}"/>
              </a:ext>
            </a:extLst>
          </p:cNvPr>
          <p:cNvSpPr/>
          <p:nvPr/>
        </p:nvSpPr>
        <p:spPr>
          <a:xfrm>
            <a:off x="2816296" y="6080161"/>
            <a:ext cx="396411" cy="82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85B82D-1EC2-3244-8C9F-1B786E9A119E}"/>
              </a:ext>
            </a:extLst>
          </p:cNvPr>
          <p:cNvSpPr/>
          <p:nvPr/>
        </p:nvSpPr>
        <p:spPr>
          <a:xfrm>
            <a:off x="2445837" y="2074523"/>
            <a:ext cx="745145" cy="473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646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07B62-B4EB-5441-8945-621512F82F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이용하기에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3E11B-24BD-F048-B370-8F244FE7BC38}"/>
              </a:ext>
            </a:extLst>
          </p:cNvPr>
          <p:cNvSpPr txBox="1">
            <a:spLocks/>
          </p:cNvSpPr>
          <p:nvPr/>
        </p:nvSpPr>
        <p:spPr>
          <a:xfrm>
            <a:off x="1160980" y="1825625"/>
            <a:ext cx="1019282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 err="1"/>
              <a:t>크롤러는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python3</a:t>
            </a:r>
            <a:r>
              <a:rPr kumimoji="1" lang="ko-KR" altLang="en-US" sz="1800" dirty="0"/>
              <a:t>을 이용하여 작성했다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/>
              <a:t>조사해보니 </a:t>
            </a:r>
            <a:r>
              <a:rPr kumimoji="1" lang="en-US" altLang="ko-KR" sz="1800" dirty="0"/>
              <a:t>Slack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alert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보낼 수 있는 </a:t>
            </a:r>
            <a:r>
              <a:rPr kumimoji="1" lang="en-US" altLang="ko-KR" sz="1800" dirty="0"/>
              <a:t>slack</a:t>
            </a:r>
            <a:r>
              <a:rPr kumimoji="1" lang="ko-KR" altLang="en-US" sz="1800" dirty="0"/>
              <a:t>에서 제공하는 라이브러리를 발견했다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/>
              <a:t>여기서 </a:t>
            </a:r>
            <a:r>
              <a:rPr kumimoji="1" lang="en-US" altLang="ko-KR" sz="1800" dirty="0"/>
              <a:t>token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bot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OAuth</a:t>
            </a:r>
            <a:r>
              <a:rPr kumimoji="1" lang="ko-KR" altLang="en-US" sz="1800" dirty="0"/>
              <a:t>토큰이고 이를 이용해 코드를 작성하면 사용자의 </a:t>
            </a:r>
            <a:r>
              <a:rPr kumimoji="1" lang="ko-KR" altLang="en-US" sz="1800" dirty="0" err="1"/>
              <a:t>프로필에게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slack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메세지를</a:t>
            </a:r>
            <a:r>
              <a:rPr kumimoji="1" lang="ko-KR" altLang="en-US" sz="1800" dirty="0"/>
              <a:t> 보낼 수 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DDD416-A973-A544-8DED-52A4B857B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99" y="3798093"/>
            <a:ext cx="2381025" cy="8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7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2D89F4-F89C-994E-824A-F747694A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28" y="1654070"/>
            <a:ext cx="2012633" cy="43516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CB0600-40AB-B14C-BA70-EA561D89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24" y="1654070"/>
            <a:ext cx="2068354" cy="447211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3932845-07F3-AD4E-9CE2-521990CF9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/>
              <a:t>Crawling Alert</a:t>
            </a:r>
            <a:r>
              <a:rPr kumimoji="1" lang="ko-KR" altLang="en-US" sz="3600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7388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3932845-07F3-AD4E-9CE2-521990CF9C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288712" cy="1319837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600" dirty="0"/>
              <a:t>레퍼런스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7DDFC49-1D78-4644-BE3A-AC4AADE528D3}"/>
              </a:ext>
            </a:extLst>
          </p:cNvPr>
          <p:cNvSpPr txBox="1">
            <a:spLocks/>
          </p:cNvSpPr>
          <p:nvPr/>
        </p:nvSpPr>
        <p:spPr>
          <a:xfrm>
            <a:off x="1160980" y="1825625"/>
            <a:ext cx="1019282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https://</a:t>
            </a:r>
            <a:r>
              <a:rPr kumimoji="1" lang="en-US" altLang="ko-KR" sz="1800" dirty="0" err="1"/>
              <a:t>www.docker.com</a:t>
            </a: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https://</a:t>
            </a:r>
            <a:r>
              <a:rPr kumimoji="1" lang="en-US" altLang="ko-KR" sz="1800" dirty="0" err="1"/>
              <a:t>medium.com</a:t>
            </a:r>
            <a:r>
              <a:rPr kumimoji="1" lang="en-US" altLang="ko-KR" sz="1800" dirty="0"/>
              <a:t>/</a:t>
            </a:r>
            <a:r>
              <a:rPr kumimoji="1" lang="en-US" altLang="ko-KR" sz="1800" dirty="0" err="1"/>
              <a:t>harrythegreat</a:t>
            </a:r>
            <a:r>
              <a:rPr kumimoji="1" lang="en-US" altLang="ko-KR" sz="1800" dirty="0"/>
              <a:t>/ecs%EB%A5%BC-%EC%8B%9C%EC%9E%91%ED%95%98%EA%B8%B0%EC%A0%84-%EC%95%8C%EC%95%98%EC%9C%BC%EB%A9%B4-%EC%A2%8B%EC%95%98%EC%9D%84-%EA%B2%83%EB%93%A4-1-%EC%9A%A9%EC%96%B4-%EC%84%A4%EB%AA%85-92dbfb9d59f7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https://</a:t>
            </a:r>
            <a:r>
              <a:rPr kumimoji="1" lang="en-US" altLang="ko-KR" sz="1800" dirty="0" err="1"/>
              <a:t>likefree.tistory.com</a:t>
            </a:r>
            <a:r>
              <a:rPr kumimoji="1" lang="en-US" altLang="ko-KR" sz="1800" dirty="0"/>
              <a:t>/18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122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07B62-B4EB-5441-8945-621512F82F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AWS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이용하기에 앞서</a:t>
            </a:r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3E11B-24BD-F048-B370-8F244FE7BC38}"/>
              </a:ext>
            </a:extLst>
          </p:cNvPr>
          <p:cNvSpPr txBox="1">
            <a:spLocks/>
          </p:cNvSpPr>
          <p:nvPr/>
        </p:nvSpPr>
        <p:spPr>
          <a:xfrm>
            <a:off x="999590" y="2141537"/>
            <a:ext cx="1019282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 err="1"/>
              <a:t>파이썬을</a:t>
            </a:r>
            <a:r>
              <a:rPr kumimoji="1" lang="ko-KR" altLang="en-US" sz="1800" dirty="0"/>
              <a:t> 기반으로 </a:t>
            </a:r>
            <a:r>
              <a:rPr kumimoji="1" lang="ko-KR" altLang="en-US" sz="1800" dirty="0" err="1"/>
              <a:t>크롤링</a:t>
            </a:r>
            <a:r>
              <a:rPr kumimoji="1" lang="ko-KR" altLang="en-US" sz="1800" dirty="0"/>
              <a:t> 시스템을 만들기 위해 </a:t>
            </a:r>
            <a:r>
              <a:rPr kumimoji="1" lang="en-US" altLang="ko-KR" sz="1800" dirty="0"/>
              <a:t>Selenium</a:t>
            </a:r>
            <a:r>
              <a:rPr kumimoji="1" lang="ko-KR" altLang="en-US" sz="1800" dirty="0"/>
              <a:t>이라는 프레임워크를 사용하기로 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/>
              <a:t>일반적으로 </a:t>
            </a:r>
            <a:r>
              <a:rPr kumimoji="1" lang="en-US" altLang="ko-KR" sz="1800" dirty="0"/>
              <a:t>Selenium</a:t>
            </a:r>
            <a:r>
              <a:rPr kumimoji="1" lang="ko-KR" altLang="en-US" sz="1800" dirty="0"/>
              <a:t>은 웹 앱을 테스트할 때 주로 사용하는 프레임워크이다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일종의 자동화 프로그램으로 테스터가 </a:t>
            </a:r>
            <a:r>
              <a:rPr kumimoji="1" lang="ko-KR" altLang="en-US" sz="1800" dirty="0" err="1"/>
              <a:t>일일히</a:t>
            </a:r>
            <a:r>
              <a:rPr kumimoji="1" lang="ko-KR" altLang="en-US" sz="1800" dirty="0"/>
              <a:t> 만지지 않아도 자동으로 탐색해주고 원하는 정보를 찾도록 도와준다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800" dirty="0"/>
              <a:t>Selenium</a:t>
            </a:r>
            <a:r>
              <a:rPr kumimoji="1" lang="ko-KR" altLang="en-US" sz="1800" dirty="0"/>
              <a:t>의 </a:t>
            </a:r>
            <a:r>
              <a:rPr kumimoji="1" lang="en-US" altLang="ko-KR" sz="1800" dirty="0" err="1"/>
              <a:t>webdriver</a:t>
            </a:r>
            <a:r>
              <a:rPr kumimoji="1" lang="ko-KR" altLang="en-US" sz="1800" dirty="0"/>
              <a:t>라는 </a:t>
            </a:r>
            <a:r>
              <a:rPr kumimoji="1" lang="en-US" altLang="ko-KR" sz="1800" dirty="0" err="1"/>
              <a:t>api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통해 </a:t>
            </a:r>
            <a:r>
              <a:rPr kumimoji="1" lang="en-US" altLang="ko-KR" sz="1800" dirty="0"/>
              <a:t>chrome browser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제어했다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/>
              <a:t>이 때 서버에서 동작시키기위해 </a:t>
            </a:r>
            <a:r>
              <a:rPr kumimoji="1" lang="en-US" altLang="ko-KR" sz="1800" dirty="0"/>
              <a:t>chrome browser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Headless Brower</a:t>
            </a:r>
            <a:r>
              <a:rPr kumimoji="1" lang="ko-KR" altLang="en-US" sz="1800" dirty="0"/>
              <a:t>로 이용하기 위해 크롬드라이버를 사용했다</a:t>
            </a:r>
            <a:r>
              <a:rPr kumimoji="1" lang="en-US" altLang="ko-KR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68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ECS</a:t>
            </a:r>
            <a:r>
              <a:rPr kumimoji="1" lang="ko-KR" altLang="en-US" dirty="0"/>
              <a:t>의 이해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6" y="1825625"/>
            <a:ext cx="103777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 err="1"/>
              <a:t>도커와</a:t>
            </a:r>
            <a:r>
              <a:rPr kumimoji="1" lang="ko-KR" altLang="en-US" sz="1800" dirty="0"/>
              <a:t> 같은 컨테이너 가상화 도구를 처음 사용해보면 필연적으로 컨테이너를 적절하게 배치하고 관리할 수 있게 도와주는 컨테이너 오케스트레이션 도구의 필요성을 느끼게 된다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 err="1"/>
              <a:t>도커에서</a:t>
            </a:r>
            <a:r>
              <a:rPr kumimoji="1" lang="ko-KR" altLang="en-US" sz="1800" dirty="0"/>
              <a:t> 만든 </a:t>
            </a:r>
            <a:r>
              <a:rPr kumimoji="1" lang="en-US" altLang="ko-KR" sz="1800" dirty="0"/>
              <a:t>Swarm,</a:t>
            </a:r>
            <a:r>
              <a:rPr kumimoji="1" lang="ko-KR" altLang="en-US" sz="1800" dirty="0"/>
              <a:t> 구글의 </a:t>
            </a:r>
            <a:r>
              <a:rPr kumimoji="1" lang="en-US" altLang="ko-KR" sz="1800" dirty="0"/>
              <a:t>Kubernetes,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AWS</a:t>
            </a:r>
            <a:r>
              <a:rPr kumimoji="1" lang="ko-KR" altLang="en-US" sz="1800" dirty="0"/>
              <a:t>에서 제공하는 </a:t>
            </a:r>
            <a:r>
              <a:rPr kumimoji="1" lang="en-US" altLang="ko-KR" sz="1800" dirty="0"/>
              <a:t>Elastic Container Service</a:t>
            </a:r>
            <a:r>
              <a:rPr kumimoji="1" lang="ko-KR" altLang="en-US" sz="1800" dirty="0"/>
              <a:t> 등 다양한 오케스트레이션 도구들이 있다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AWS ECS</a:t>
            </a:r>
            <a:r>
              <a:rPr kumimoji="1" lang="ko-KR" altLang="en-US" sz="1800" dirty="0"/>
              <a:t>는</a:t>
            </a:r>
            <a:r>
              <a:rPr kumimoji="1" lang="en-US" altLang="ko-KR" sz="1800" dirty="0"/>
              <a:t> Cluster</a:t>
            </a:r>
            <a:r>
              <a:rPr kumimoji="1" lang="ko-KR" altLang="en-US" sz="1800" dirty="0"/>
              <a:t>에서 </a:t>
            </a:r>
            <a:r>
              <a:rPr kumimoji="1" lang="en-US" altLang="ko-KR" sz="1800" dirty="0"/>
              <a:t>Docker container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손쉽게 실행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중지 및 관리할 수 있게 해주는 컨테이너 관리 서비스로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확장성과 속도가 뛰어나다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ECS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사용하면 중앙 </a:t>
            </a:r>
            <a:r>
              <a:rPr kumimoji="1" lang="ko-KR" altLang="en-US" sz="1800" dirty="0" err="1"/>
              <a:t>집중식</a:t>
            </a:r>
            <a:r>
              <a:rPr kumimoji="1" lang="ko-KR" altLang="en-US" sz="1800" dirty="0"/>
              <a:t> 서비스를 사용하여 클러스터 상태를 확인할 수 있고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비정상 컨테이너를 자동으로 복구하여 원하는 수의 컨테이너가 애플리케이션을 지원하도록 한다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89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Docker</a:t>
            </a:r>
            <a:r>
              <a:rPr kumimoji="1" lang="ko-KR" altLang="en-US" dirty="0"/>
              <a:t>란 무엇일까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6" y="1825625"/>
            <a:ext cx="1037775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Docker</a:t>
            </a:r>
            <a:r>
              <a:rPr kumimoji="1" lang="ko-KR" altLang="en-US" sz="1800" dirty="0"/>
              <a:t>는 컨테이너 기반의 오픈소스 가상화 플랫폼이다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컨테이너는 무엇일까</a:t>
            </a:r>
            <a:r>
              <a:rPr kumimoji="1" lang="en-US" altLang="ko-KR" sz="1800" dirty="0"/>
              <a:t>?</a:t>
            </a:r>
          </a:p>
          <a:p>
            <a:pPr marL="0" indent="0">
              <a:buNone/>
            </a:pPr>
            <a:r>
              <a:rPr kumimoji="1" lang="ko-KR" altLang="en-US" sz="1800" dirty="0"/>
              <a:t>다양한 </a:t>
            </a:r>
            <a:r>
              <a:rPr kumimoji="1" lang="en-US" altLang="ko-KR" sz="1800" dirty="0"/>
              <a:t>OS</a:t>
            </a:r>
            <a:r>
              <a:rPr kumimoji="1" lang="ko-KR" altLang="en-US" sz="1800" dirty="0"/>
              <a:t>에 여러 </a:t>
            </a:r>
            <a:r>
              <a:rPr kumimoji="1" lang="en-US" altLang="ko-KR" sz="1800" dirty="0"/>
              <a:t>application</a:t>
            </a:r>
            <a:r>
              <a:rPr kumimoji="1" lang="ko-KR" altLang="en-US" sz="1800" dirty="0"/>
              <a:t>이 올려져 있는 것이다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그리고 그런 컨테이너를 </a:t>
            </a:r>
            <a:r>
              <a:rPr kumimoji="1" lang="ko-KR" altLang="en-US" sz="1800" dirty="0" err="1"/>
              <a:t>도커</a:t>
            </a:r>
            <a:r>
              <a:rPr kumimoji="1" lang="ko-KR" altLang="en-US" sz="1800" dirty="0"/>
              <a:t> 위에 올리는 것이다</a:t>
            </a:r>
            <a:endParaRPr kumimoji="1" lang="en-US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2598A7-46A6-C749-8659-7F75AF54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067" y="2717123"/>
            <a:ext cx="4808305" cy="37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VM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컨테이너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6" y="1825625"/>
            <a:ext cx="102125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VM(</a:t>
            </a:r>
            <a:r>
              <a:rPr kumimoji="1" lang="en-US" altLang="ko-KR" sz="1800" dirty="0" err="1"/>
              <a:t>Virture</a:t>
            </a:r>
            <a:r>
              <a:rPr kumimoji="1" lang="en-US" altLang="ko-KR" sz="1800" dirty="0"/>
              <a:t> Machine)</a:t>
            </a:r>
            <a:r>
              <a:rPr kumimoji="1" lang="ko-KR" altLang="en-US" sz="1800" dirty="0"/>
              <a:t>은 호스트 </a:t>
            </a:r>
            <a:r>
              <a:rPr kumimoji="1" lang="en-US" altLang="ko-KR" sz="1800" dirty="0"/>
              <a:t>OS</a:t>
            </a:r>
            <a:r>
              <a:rPr kumimoji="1" lang="ko-KR" altLang="en-US" sz="1800" dirty="0"/>
              <a:t>위에 게스트 </a:t>
            </a:r>
            <a:r>
              <a:rPr kumimoji="1" lang="en-US" altLang="ko-KR" sz="1800" dirty="0"/>
              <a:t>OS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가상화하여</a:t>
            </a:r>
            <a:r>
              <a:rPr kumimoji="1" lang="ko-KR" altLang="en-US" sz="1800" dirty="0"/>
              <a:t> 사용하는 방식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컨테이너는 호스트 </a:t>
            </a:r>
            <a:r>
              <a:rPr kumimoji="1" lang="en-US" altLang="ko-KR" sz="1800" dirty="0"/>
              <a:t>OS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공유하며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여러 개의 컨테이너들이 서로 영향을 미치지 않고 독립적으로 실행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532120-FF67-7145-93E4-2080259F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74" y="3475696"/>
            <a:ext cx="6924782" cy="30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97272-F973-744A-98EA-164681F0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VM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컨테이너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A2D0AC0-861A-3A46-B372-8DF61772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046" y="1825625"/>
            <a:ext cx="102125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가장 큰 차이점은 프로세스를 격리하는 것이다</a:t>
            </a:r>
            <a:r>
              <a:rPr kumimoji="1" lang="en-US" altLang="ko-KR" sz="1800" dirty="0"/>
              <a:t>. 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VM</a:t>
            </a:r>
            <a:r>
              <a:rPr kumimoji="1" lang="ko-KR" altLang="en-US" sz="1800" dirty="0"/>
              <a:t>은 </a:t>
            </a:r>
            <a:r>
              <a:rPr kumimoji="1" lang="ko-KR" altLang="en-US" sz="1800" dirty="0" err="1"/>
              <a:t>가상머신들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사이에 오버헤드가 발생할 때 상당한 시간이 걸린다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ko-KR" altLang="en-US" sz="1800" dirty="0"/>
              <a:t>반면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컨테이너 기술은 독립적으로 호스트 </a:t>
            </a:r>
            <a:r>
              <a:rPr kumimoji="1" lang="en-US" altLang="ko-KR" sz="1800" dirty="0"/>
              <a:t>OS</a:t>
            </a:r>
            <a:r>
              <a:rPr kumimoji="1" lang="ko-KR" altLang="en-US" sz="1800" dirty="0"/>
              <a:t>의 자원을 공유하며 각각 필요한 자원들을 </a:t>
            </a:r>
            <a:r>
              <a:rPr kumimoji="1" lang="ko-KR" altLang="en-US" sz="1800" dirty="0" err="1"/>
              <a:t>할당받아</a:t>
            </a:r>
            <a:r>
              <a:rPr kumimoji="1" lang="ko-KR" altLang="en-US" sz="1800" dirty="0"/>
              <a:t> 실행되기 때문에 오버헤드가 적다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04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1191</Words>
  <Application>Microsoft Macintosh PowerPoint</Application>
  <PresentationFormat>와이드스크린</PresentationFormat>
  <Paragraphs>196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EC2와 ECS를 활용한 사업 수주 크롤러 제작</vt:lpstr>
      <vt:lpstr>프로젝트 선정 이유 및 개요</vt:lpstr>
      <vt:lpstr>PowerPoint 프레젠테이션</vt:lpstr>
      <vt:lpstr>PowerPoint 프레젠테이션</vt:lpstr>
      <vt:lpstr>PowerPoint 프레젠테이션</vt:lpstr>
      <vt:lpstr>ECS의 이해</vt:lpstr>
      <vt:lpstr>Docker란 무엇일까</vt:lpstr>
      <vt:lpstr>VM VS 컨테이너</vt:lpstr>
      <vt:lpstr>VM VS 컨테이너</vt:lpstr>
      <vt:lpstr>ECS의 이해</vt:lpstr>
      <vt:lpstr>ECS의 용어(컨테이너 인스턴스, 클러스터)</vt:lpstr>
      <vt:lpstr>ECS의 용어(작업, 작업정의)</vt:lpstr>
      <vt:lpstr>ECS의 용어(서비스)</vt:lpstr>
      <vt:lpstr>ECS 도식화</vt:lpstr>
      <vt:lpstr>Kubernetes VS ECS</vt:lpstr>
      <vt:lpstr>ECS의 장점</vt:lpstr>
      <vt:lpstr>프로젝트 아키텍쳐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EC2와 ECS를 활용한 사업 수주 크롤러 제작</dc:title>
  <dc:creator>Microsoft Office User</dc:creator>
  <cp:lastModifiedBy>Microsoft Office User</cp:lastModifiedBy>
  <cp:revision>217</cp:revision>
  <dcterms:created xsi:type="dcterms:W3CDTF">2020-12-12T08:37:39Z</dcterms:created>
  <dcterms:modified xsi:type="dcterms:W3CDTF">2020-12-13T14:03:35Z</dcterms:modified>
</cp:coreProperties>
</file>